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0"/>
  </p:notesMasterIdLst>
  <p:handoutMasterIdLst>
    <p:handoutMasterId r:id="rId21"/>
  </p:handoutMasterIdLst>
  <p:sldIdLst>
    <p:sldId id="295" r:id="rId3"/>
    <p:sldId id="272" r:id="rId4"/>
    <p:sldId id="276" r:id="rId5"/>
    <p:sldId id="277" r:id="rId6"/>
    <p:sldId id="278" r:id="rId7"/>
    <p:sldId id="284" r:id="rId8"/>
    <p:sldId id="288" r:id="rId9"/>
    <p:sldId id="281" r:id="rId10"/>
    <p:sldId id="290" r:id="rId11"/>
    <p:sldId id="289" r:id="rId12"/>
    <p:sldId id="291" r:id="rId13"/>
    <p:sldId id="286" r:id="rId14"/>
    <p:sldId id="287" r:id="rId15"/>
    <p:sldId id="296" r:id="rId16"/>
    <p:sldId id="292" r:id="rId17"/>
    <p:sldId id="29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ikatos Biuras" initials="SB" lastIdx="1" clrIdx="0">
    <p:extLst>
      <p:ext uri="{19B8F6BF-5375-455C-9EA6-DF929625EA0E}">
        <p15:presenceInfo xmlns:p15="http://schemas.microsoft.com/office/powerpoint/2012/main" userId="314a4c88c09049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2923" autoAdjust="0"/>
  </p:normalViewPr>
  <p:slideViewPr>
    <p:cSldViewPr snapToGrid="0" snapToObjects="1">
      <p:cViewPr varScale="1">
        <p:scale>
          <a:sx n="74" d="100"/>
          <a:sy n="74" d="100"/>
        </p:scale>
        <p:origin x="96" y="2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43256336451224E-2"/>
          <c:y val="0.30348693842330304"/>
          <c:w val="0.94447231173857316"/>
          <c:h val="0.536642869377769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 2023-2024 m.m.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I dalis "Fizinės būklės įvertinimas"</c:v>
                </c:pt>
                <c:pt idx="1">
                  <c:v>II dalis "Dantų ir žandikaulių būklės įvertinimas"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1.6</c:v>
                </c:pt>
                <c:pt idx="1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 2023-2024 m.m.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C7-4644-85F1-D378CF4AED8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C7-4644-85F1-D378CF4AE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I dalis "Fizinės būklės įvertinimas"</c:v>
                </c:pt>
                <c:pt idx="1">
                  <c:v>II dalis "Dantų ir žandikaulių būklės įvertinimas"</c:v>
                </c:pt>
              </c:strCache>
            </c:strRef>
          </c:cat>
          <c:val>
            <c:numRef>
              <c:f>Lapas1!$C$2:$C$3</c:f>
              <c:numCache>
                <c:formatCode>General</c:formatCode>
                <c:ptCount val="2"/>
                <c:pt idx="0">
                  <c:v>98.4</c:v>
                </c:pt>
                <c:pt idx="1">
                  <c:v>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Nepasitikrinusių sveikatą vaikų dalis 20224-2025 m.m.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I dalis "Fizinės būklės įvertinimas"</c:v>
                </c:pt>
                <c:pt idx="1">
                  <c:v>II dalis "Dantų ir žandikaulių būklės įvertinimas"</c:v>
                </c:pt>
              </c:strCache>
            </c:strRef>
          </c:cat>
          <c:val>
            <c:numRef>
              <c:f>Lapas1!$D$2:$D$3</c:f>
              <c:numCache>
                <c:formatCode>General</c:formatCode>
                <c:ptCount val="2"/>
                <c:pt idx="0">
                  <c:v>0</c:v>
                </c:pt>
                <c:pt idx="1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3-4D00-9F15-1016BC496D7E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Pasitikrinusių sveikatą vaikų dalis 2024-2025  m.m.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3505487248967958E-17"/>
                  <c:y val="-5.1305834483338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C9-4654-B81E-E920BF2C0E91}"/>
                </c:ext>
              </c:extLst>
            </c:dLbl>
            <c:dLbl>
              <c:idx val="1"/>
              <c:layout>
                <c:manualLayout>
                  <c:x val="-1.1865269953110632E-3"/>
                  <c:y val="-5.6436417931671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C9-4654-B81E-E920BF2C0E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I dalis "Fizinės būklės įvertinimas"</c:v>
                </c:pt>
                <c:pt idx="1">
                  <c:v>II dalis "Dantų ir žandikaulių būklės įvertinimas"</c:v>
                </c:pt>
              </c:strCache>
            </c:strRef>
          </c:cat>
          <c:val>
            <c:numRef>
              <c:f>Lapas1!$E$2:$E$3</c:f>
              <c:numCache>
                <c:formatCode>General</c:formatCode>
                <c:ptCount val="2"/>
                <c:pt idx="0">
                  <c:v>100</c:v>
                </c:pt>
                <c:pt idx="1">
                  <c:v>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93-4D00-9F15-1016BC496D7E}"/>
            </c:ext>
          </c:extLst>
        </c:ser>
        <c:ser>
          <c:idx val="4"/>
          <c:order val="4"/>
          <c:tx>
            <c:strRef>
              <c:f>Lapas1!$F$1</c:f>
              <c:strCache>
                <c:ptCount val="1"/>
                <c:pt idx="0">
                  <c:v>Nepasitikrinusių sveikatą vaikų dalis 2025-2026 m.m.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5579667893201528E-3"/>
                  <c:y val="-7.5109020985901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0E-479E-B923-741B6D30D75C}"/>
                </c:ext>
              </c:extLst>
            </c:dLbl>
            <c:dLbl>
              <c:idx val="1"/>
              <c:layout>
                <c:manualLayout>
                  <c:x val="7.6509612542068452E-3"/>
                  <c:y val="-5.2348711596234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0E-479E-B923-741B6D30D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I dalis "Fizinės būklės įvertinimas"</c:v>
                </c:pt>
                <c:pt idx="1">
                  <c:v>II dalis "Dantų ir žandikaulių būklės įvertinimas"</c:v>
                </c:pt>
              </c:strCache>
            </c:strRef>
          </c:cat>
          <c:val>
            <c:numRef>
              <c:f>Lapas1!$F$2:$F$3</c:f>
              <c:numCache>
                <c:formatCode>General</c:formatCode>
                <c:ptCount val="2"/>
                <c:pt idx="0">
                  <c:v>2</c:v>
                </c:pt>
                <c:pt idx="1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0E-479E-B923-741B6D30D75C}"/>
            </c:ext>
          </c:extLst>
        </c:ser>
        <c:ser>
          <c:idx val="5"/>
          <c:order val="5"/>
          <c:tx>
            <c:strRef>
              <c:f>Lapas1!$G$1</c:f>
              <c:strCache>
                <c:ptCount val="1"/>
                <c:pt idx="0">
                  <c:v>Pasitikrinusių sveikatą vaikų dalis 2025-2026 m.m.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5579667893201528E-3"/>
                  <c:y val="-7.738505192486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C7-4644-85F1-D378CF4AED84}"/>
                </c:ext>
              </c:extLst>
            </c:dLbl>
            <c:dLbl>
              <c:idx val="1"/>
              <c:layout>
                <c:manualLayout>
                  <c:x val="4.3719778595467688E-3"/>
                  <c:y val="-4.5520618779334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C7-4644-85F1-D378CF4AE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I dalis "Fizinės būklės įvertinimas"</c:v>
                </c:pt>
                <c:pt idx="1">
                  <c:v>II dalis "Dantų ir žandikaulių būklės įvertinimas"</c:v>
                </c:pt>
              </c:strCache>
            </c:strRef>
          </c:cat>
          <c:val>
            <c:numRef>
              <c:f>Lapas1!$G$2:$G$3</c:f>
              <c:numCache>
                <c:formatCode>General</c:formatCode>
                <c:ptCount val="2"/>
                <c:pt idx="0">
                  <c:v>98</c:v>
                </c:pt>
                <c:pt idx="1">
                  <c:v>94.6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9D-48F8-AA49-4698527AB9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3857408"/>
        <c:axId val="174612864"/>
        <c:axId val="0"/>
      </c:bar3DChart>
      <c:catAx>
        <c:axId val="17385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74612864"/>
        <c:crosses val="autoZero"/>
        <c:auto val="1"/>
        <c:lblAlgn val="ctr"/>
        <c:lblOffset val="100"/>
        <c:noMultiLvlLbl val="0"/>
      </c:catAx>
      <c:valAx>
        <c:axId val="17461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7385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775702905170682"/>
          <c:y val="6.774041562475526E-2"/>
          <c:w val="0.70614637261386193"/>
          <c:h val="0.15307885156855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2024-2025 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82287332848002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81-4D48-807B-F3B3E3104D70}"/>
                </c:ext>
              </c:extLst>
            </c:dLbl>
            <c:dLbl>
              <c:idx val="1"/>
              <c:layout>
                <c:manualLayout>
                  <c:x val="1.74686199854399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81-4D48-807B-F3B3E3104D70}"/>
                </c:ext>
              </c:extLst>
            </c:dLbl>
            <c:dLbl>
              <c:idx val="2"/>
              <c:layout>
                <c:manualLayout>
                  <c:x val="9.3165973255680355E-3"/>
                  <c:y val="2.067968170387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81-4D48-807B-F3B3E3104D70}"/>
                </c:ext>
              </c:extLst>
            </c:dLbl>
            <c:dLbl>
              <c:idx val="3"/>
              <c:layout>
                <c:manualLayout>
                  <c:x val="1.6304045319744061E-2"/>
                  <c:y val="-2.369519489011065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81-4D48-807B-F3B3E3104D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94.08</c:v>
                </c:pt>
                <c:pt idx="1">
                  <c:v>5.92</c:v>
                </c:pt>
                <c:pt idx="2">
                  <c:v>1.78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2023-2024 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874479941758553E-3"/>
                  <c:y val="-2.3264641916860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81-4D48-807B-F3B3E3104D70}"/>
                </c:ext>
              </c:extLst>
            </c:dLbl>
            <c:dLbl>
              <c:idx val="1"/>
              <c:layout>
                <c:manualLayout>
                  <c:x val="1.2810321322656049E-2"/>
                  <c:y val="-3.1019522555813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81-4D48-807B-F3B3E3104D70}"/>
                </c:ext>
              </c:extLst>
            </c:dLbl>
            <c:dLbl>
              <c:idx val="2"/>
              <c:layout>
                <c:manualLayout>
                  <c:x val="1.1645746656960044E-2"/>
                  <c:y val="-7.7548806389533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81-4D48-807B-F3B3E3104D70}"/>
                </c:ext>
              </c:extLst>
            </c:dLbl>
            <c:dLbl>
              <c:idx val="3"/>
              <c:layout>
                <c:manualLayout>
                  <c:x val="2.0962343982527994E-2"/>
                  <c:y val="-7.75488063895332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81-4D48-807B-F3B3E3104D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90.8</c:v>
                </c:pt>
                <c:pt idx="1">
                  <c:v>9.1999999999999993</c:v>
                </c:pt>
                <c:pt idx="2">
                  <c:v>1.6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4-4826-96E2-E5FB5A2E8C3E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2025-2026 m.m.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874479941760262E-3"/>
                  <c:y val="-3.8774403194766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F-4214-A40B-AE033B31EC05}"/>
                </c:ext>
              </c:extLst>
            </c:dLbl>
            <c:dLbl>
              <c:idx val="1"/>
              <c:layout>
                <c:manualLayout>
                  <c:x val="1.5139470654048057E-2"/>
                  <c:y val="-3.8774403194766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CF-4214-A40B-AE033B31EC05}"/>
                </c:ext>
              </c:extLst>
            </c:dLbl>
            <c:dLbl>
              <c:idx val="2"/>
              <c:layout>
                <c:manualLayout>
                  <c:x val="1.7468619985440064E-2"/>
                  <c:y val="-3.6189442981782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F-4214-A40B-AE033B31EC05}"/>
                </c:ext>
              </c:extLst>
            </c:dLbl>
            <c:dLbl>
              <c:idx val="3"/>
              <c:layout>
                <c:manualLayout>
                  <c:x val="1.9797769316832074E-2"/>
                  <c:y val="-3.3604482768797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CF-4214-A40B-AE033B31EC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89</c:v>
                </c:pt>
                <c:pt idx="1">
                  <c:v>11</c:v>
                </c:pt>
                <c:pt idx="2">
                  <c:v>3.4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C4-4597-8C45-AADBD01B07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4641920"/>
        <c:axId val="174643456"/>
        <c:axId val="0"/>
      </c:bar3DChart>
      <c:catAx>
        <c:axId val="174641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74643456"/>
        <c:crosses val="autoZero"/>
        <c:auto val="1"/>
        <c:lblAlgn val="ctr"/>
        <c:lblOffset val="100"/>
        <c:noMultiLvlLbl val="0"/>
      </c:catAx>
      <c:valAx>
        <c:axId val="174643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7464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2024-2025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Per mažas</c:v>
                </c:pt>
                <c:pt idx="1">
                  <c:v>Normalus</c:v>
                </c:pt>
                <c:pt idx="2">
                  <c:v>Antsvoris</c:v>
                </c:pt>
                <c:pt idx="3">
                  <c:v>Nutukimas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0.0</c:formatCode>
                <c:ptCount val="5"/>
                <c:pt idx="0">
                  <c:v>30.7</c:v>
                </c:pt>
                <c:pt idx="1">
                  <c:v>52.1</c:v>
                </c:pt>
                <c:pt idx="2">
                  <c:v>4.0999999999999996</c:v>
                </c:pt>
                <c:pt idx="3">
                  <c:v>1.8</c:v>
                </c:pt>
                <c:pt idx="4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E-4894-8141-C5B45F4D6CC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2025-2026 m.m.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cat>
            <c:strRef>
              <c:f>Lapas1!$A$2:$A$6</c:f>
              <c:strCache>
                <c:ptCount val="5"/>
                <c:pt idx="0">
                  <c:v>Per mažas</c:v>
                </c:pt>
                <c:pt idx="1">
                  <c:v>Normalus</c:v>
                </c:pt>
                <c:pt idx="2">
                  <c:v>Antsvoris</c:v>
                </c:pt>
                <c:pt idx="3">
                  <c:v>Nutukimas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0.0</c:formatCode>
                <c:ptCount val="5"/>
                <c:pt idx="0">
                  <c:v>29.5</c:v>
                </c:pt>
                <c:pt idx="1">
                  <c:v>53.4</c:v>
                </c:pt>
                <c:pt idx="2">
                  <c:v>6.9</c:v>
                </c:pt>
                <c:pt idx="3">
                  <c:v>1.4</c:v>
                </c:pt>
                <c:pt idx="4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8-4B68-A965-6895DC88F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792320"/>
        <c:axId val="134793856"/>
        <c:axId val="0"/>
      </c:bar3DChart>
      <c:catAx>
        <c:axId val="134792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4793856"/>
        <c:crosses val="autoZero"/>
        <c:auto val="1"/>
        <c:lblAlgn val="ctr"/>
        <c:lblOffset val="100"/>
        <c:noMultiLvlLbl val="0"/>
      </c:catAx>
      <c:valAx>
        <c:axId val="1347938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347923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2025-2026 m.m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99.3</c:v>
                </c:pt>
                <c:pt idx="1">
                  <c:v>0.7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2024-2025 m.m.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208F-4C88-9707-960F75607CB5}"/>
              </c:ext>
            </c:extLst>
          </c:dPt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36-4A65-962A-0F388BBBB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1628672"/>
        <c:axId val="221634560"/>
        <c:axId val="0"/>
      </c:bar3DChart>
      <c:catAx>
        <c:axId val="221628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1634560"/>
        <c:crosses val="autoZero"/>
        <c:auto val="1"/>
        <c:lblAlgn val="ctr"/>
        <c:lblOffset val="100"/>
        <c:noMultiLvlLbl val="0"/>
      </c:catAx>
      <c:valAx>
        <c:axId val="2216345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2216286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kpi+KPI indekso pasiskirstymas pagal </a:t>
            </a:r>
            <a:r>
              <a:rPr lang="lt-LT"/>
              <a:t>vaikų amžių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Stulpelis1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1.1100000000000001</c:v>
                </c:pt>
                <c:pt idx="3">
                  <c:v>3</c:v>
                </c:pt>
                <c:pt idx="4">
                  <c:v>2.08</c:v>
                </c:pt>
                <c:pt idx="5">
                  <c:v>3.33</c:v>
                </c:pt>
                <c:pt idx="6">
                  <c:v>1.41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C-495E-A209-55448A0D19D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21985408"/>
        <c:axId val="221999488"/>
      </c:barChart>
      <c:catAx>
        <c:axId val="22198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1999488"/>
        <c:crosses val="autoZero"/>
        <c:auto val="1"/>
        <c:lblAlgn val="ctr"/>
        <c:lblOffset val="100"/>
        <c:noMultiLvlLbl val="0"/>
      </c:catAx>
      <c:valAx>
        <c:axId val="22199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198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 Indekso pasiskirstymas pagal klases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65542782747899E-2"/>
          <c:y val="0.20115634310903582"/>
          <c:w val="0.87592620981023728"/>
          <c:h val="0.6726452237566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C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14-4576-A610-6096E4000CE0}"/>
              </c:ext>
            </c:extLst>
          </c:dPt>
          <c:dPt>
            <c:idx val="1"/>
            <c:invertIfNegative val="0"/>
            <c:bubble3D val="0"/>
            <c:spPr>
              <a:solidFill>
                <a:srgbClr val="FFCC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14-4576-A610-6096E4000CE0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14-4576-A610-6096E4000C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1.61</c:v>
                </c:pt>
                <c:pt idx="1">
                  <c:v>2.92</c:v>
                </c:pt>
                <c:pt idx="2">
                  <c:v>1.01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14-4576-A610-6096E4000C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 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2022-2023 m.m.</c:v>
                </c:pt>
                <c:pt idx="1">
                  <c:v>2023-2024 m.m.</c:v>
                </c:pt>
                <c:pt idx="2">
                  <c:v>2024-2025 m.m.</c:v>
                </c:pt>
                <c:pt idx="3">
                  <c:v>2025-2026 m.m.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65.599999999999994</c:v>
                </c:pt>
                <c:pt idx="1">
                  <c:v>60.1</c:v>
                </c:pt>
                <c:pt idx="2">
                  <c:v>62.2</c:v>
                </c:pt>
                <c:pt idx="3">
                  <c:v>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21-41B6-ADDC-15D9172DF2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 </c:v>
                </c:pt>
              </c:strCache>
            </c:strRef>
          </c:tx>
          <c:spPr>
            <a:solidFill>
              <a:srgbClr val="800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2022-2023 m.m.</c:v>
                </c:pt>
                <c:pt idx="1">
                  <c:v>2023-2024 m.m.</c:v>
                </c:pt>
                <c:pt idx="2">
                  <c:v>2024-2025 m.m.</c:v>
                </c:pt>
                <c:pt idx="3">
                  <c:v>2025-2026 m.m.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85.4</c:v>
                </c:pt>
                <c:pt idx="1">
                  <c:v>82.4</c:v>
                </c:pt>
                <c:pt idx="2">
                  <c:v>86.1</c:v>
                </c:pt>
                <c:pt idx="3">
                  <c:v>81.400000000000006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21-41B6-ADDC-15D9172DF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911464"/>
        <c:axId val="438911792"/>
      </c:barChart>
      <c:catAx>
        <c:axId val="43891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8911792"/>
        <c:crosses val="autoZero"/>
        <c:auto val="1"/>
        <c:lblAlgn val="ctr"/>
        <c:lblOffset val="100"/>
        <c:noMultiLvlLbl val="0"/>
      </c:catAx>
      <c:valAx>
        <c:axId val="43891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891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C70F-1828-4EFB-BD84-545AD72CA276}" type="datetimeFigureOut">
              <a:rPr lang="lt-LT"/>
              <a:pPr>
                <a:defRPr/>
              </a:pPr>
              <a:t>2025-11-27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4B7D-B238-4882-A9D6-E6A506730539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7286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solidFill>
                  <a:srgbClr val="FFFFFF"/>
                </a:solidFill>
                <a:latin typeface="Rando" pitchFamily="2" charset="77"/>
                <a:cs typeface="Rando" pitchFamily="2" charset="77"/>
              </a:rPr>
              <a:t>Title name sit </a:t>
            </a:r>
            <a:r>
              <a:rPr lang="en-GB" cap="all" dirty="0" err="1">
                <a:solidFill>
                  <a:srgbClr val="FFFFFF"/>
                </a:solidFill>
                <a:latin typeface="Rando" pitchFamily="2" charset="77"/>
                <a:cs typeface="Rando" pitchFamily="2" charset="77"/>
              </a:rPr>
              <a:t>amet</a:t>
            </a:r>
            <a:endParaRPr lang="en-GB" cap="all" dirty="0">
              <a:solidFill>
                <a:srgbClr val="FFFFFF"/>
              </a:solidFill>
              <a:latin typeface="Rando" pitchFamily="2" charset="77"/>
              <a:cs typeface="Rando" pitchFamily="2" charset="77"/>
            </a:endParaRPr>
          </a:p>
          <a:p>
            <a:r>
              <a:rPr lang="en-GB" cap="all" dirty="0" err="1">
                <a:solidFill>
                  <a:srgbClr val="FFFFFF"/>
                </a:solidFill>
                <a:latin typeface="Rando" pitchFamily="2" charset="77"/>
                <a:cs typeface="Rando" pitchFamily="2" charset="77"/>
              </a:rPr>
              <a:t>dolor</a:t>
            </a:r>
            <a:r>
              <a:rPr lang="en-GB" cap="all" dirty="0">
                <a:solidFill>
                  <a:srgbClr val="FFFFFF"/>
                </a:solidFill>
                <a:latin typeface="Rando" pitchFamily="2" charset="77"/>
                <a:cs typeface="Rando" pitchFamily="2" charset="77"/>
              </a:rPr>
              <a:t> </a:t>
            </a:r>
            <a:r>
              <a:rPr lang="en-GB" cap="all" dirty="0" err="1">
                <a:solidFill>
                  <a:srgbClr val="FFFFFF"/>
                </a:solidFill>
                <a:latin typeface="Rando" pitchFamily="2" charset="77"/>
                <a:cs typeface="Rando" pitchFamily="2" charset="77"/>
              </a:rPr>
              <a:t>delenit</a:t>
            </a:r>
            <a:r>
              <a:rPr lang="en-GB" cap="all" dirty="0">
                <a:solidFill>
                  <a:srgbClr val="FFFFFF"/>
                </a:solidFill>
                <a:latin typeface="Rando" pitchFamily="2" charset="77"/>
                <a:cs typeface="Rando" pitchFamily="2" charset="77"/>
              </a:rPr>
              <a:t> </a:t>
            </a:r>
            <a:r>
              <a:rPr lang="en-GB" cap="all" dirty="0" err="1">
                <a:solidFill>
                  <a:srgbClr val="FFFFFF"/>
                </a:solidFill>
                <a:latin typeface="Rando" pitchFamily="2" charset="77"/>
                <a:cs typeface="Rando" pitchFamily="2" charset="77"/>
              </a:rPr>
              <a:t>augue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06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71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1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3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2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3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71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78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78119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30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56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  <p:sldLayoutId id="2147483676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7" y="4892272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Roneta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Gerda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Brazauskait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419351"/>
            <a:ext cx="10964978" cy="261510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Klaipėdos miesto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lopšelį-darželį ,,Nykštukas“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m. m. duomenų analizė</a:t>
            </a:r>
            <a:br>
              <a:rPr lang="lt-LT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5821" y="6232463"/>
            <a:ext cx="110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2025 m</a:t>
            </a:r>
            <a:r>
              <a:rPr lang="lt-LT" dirty="0">
                <a:solidFill>
                  <a:srgbClr val="FEFFFF"/>
                </a:solidFill>
              </a:rPr>
              <a:t>.</a:t>
            </a:r>
            <a:endParaRPr lang="en-US" dirty="0">
              <a:solidFill>
                <a:srgbClr val="FE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7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0" y="2794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8610145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25-2026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86" y="6404841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581680" y="824126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FAA3433-C84B-4953-8EB2-9CDF9A7C2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283832"/>
              </p:ext>
            </p:extLst>
          </p:nvPr>
        </p:nvGraphicFramePr>
        <p:xfrm>
          <a:off x="251519" y="1554728"/>
          <a:ext cx="6569958" cy="46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0853BC3-9A5B-D4CA-14D0-4EFEFCBF8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410642"/>
              </p:ext>
            </p:extLst>
          </p:nvPr>
        </p:nvGraphicFramePr>
        <p:xfrm>
          <a:off x="7174498" y="2531440"/>
          <a:ext cx="4474958" cy="379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104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6B387A0-2E84-493A-A848-D317B52A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3D81BD1-7B8D-4FB7-86B3-EF991D4B5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128046"/>
              </p:ext>
            </p:extLst>
          </p:nvPr>
        </p:nvGraphicFramePr>
        <p:xfrm>
          <a:off x="463138" y="1291344"/>
          <a:ext cx="11305309" cy="492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D2A28A-2F28-4524-AF0B-2EE34B7D8E3C}"/>
              </a:ext>
            </a:extLst>
          </p:cNvPr>
          <p:cNvSpPr txBox="1"/>
          <p:nvPr/>
        </p:nvSpPr>
        <p:spPr>
          <a:xfrm>
            <a:off x="572878" y="214126"/>
            <a:ext cx="117660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lt-LT" sz="32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lt-LT" altLang="lt-LT" sz="32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AIKAI</a:t>
            </a:r>
            <a:r>
              <a:rPr kumimoji="0" lang="en-US" altLang="lt-LT" sz="32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lt-LT" altLang="lt-LT" sz="32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TURINTYS SVEIKUS</a:t>
            </a:r>
            <a:r>
              <a:rPr kumimoji="0" lang="en-US" altLang="lt-LT" sz="32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2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DANTIS IR TAISYKLINGĄ SĄKANDĮ (BENDRI DUOMENYS</a:t>
            </a:r>
            <a:r>
              <a:rPr kumimoji="0" lang="lt-LT" altLang="lt-LT" sz="32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 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PROC.)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0B7AD-6E18-4D83-8BE4-D83D9AAD637B}"/>
              </a:ext>
            </a:extLst>
          </p:cNvPr>
          <p:cNvSpPr txBox="1"/>
          <p:nvPr/>
        </p:nvSpPr>
        <p:spPr>
          <a:xfrm>
            <a:off x="0" y="6394744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9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m. profilaktiškai sveikatą pasitikrino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98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94,6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proc. vaikų. 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proc. vaikų buvo nurodytos bendros, 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3,4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– specialiosios rekomendacijos. Pritaikytas maitinimas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priskirtas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3 proc.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ų.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Taip pat 2025 m.:</a:t>
            </a:r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8,3 proc.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29,5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99,3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vaikų, priskirti pagrindinei fizinio ugdymo grupei.</a:t>
            </a: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64,3 proc. v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81,4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vaikų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113546"/>
              </p:ext>
            </p:extLst>
          </p:nvPr>
        </p:nvGraphicFramePr>
        <p:xfrm>
          <a:off x="468190" y="1143000"/>
          <a:ext cx="11619455" cy="5579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100432"/>
          </a:xfrm>
        </p:spPr>
        <p:txBody>
          <a:bodyPr/>
          <a:lstStyle/>
          <a:p>
            <a:pPr algn="ctr"/>
            <a:r>
              <a:rPr lang="en-US" altLang="lt-LT" sz="24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4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4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4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br>
              <a:rPr lang="lt-LT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4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4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br>
              <a:rPr lang="lt-LT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4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(proc.)</a:t>
            </a:r>
            <a:endParaRPr lang="en-US" sz="24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862668"/>
              </p:ext>
            </p:extLst>
          </p:nvPr>
        </p:nvGraphicFramePr>
        <p:xfrm>
          <a:off x="542544" y="1299147"/>
          <a:ext cx="10905269" cy="4913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126671" y="31585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ntraštė 9"/>
          <p:cNvSpPr>
            <a:spLocks noGrp="1"/>
          </p:cNvSpPr>
          <p:nvPr>
            <p:ph type="title"/>
          </p:nvPr>
        </p:nvSpPr>
        <p:spPr>
          <a:xfrm>
            <a:off x="1003462" y="412570"/>
            <a:ext cx="10426535" cy="1143000"/>
          </a:xfrm>
        </p:spPr>
        <p:txBody>
          <a:bodyPr/>
          <a:lstStyle/>
          <a:p>
            <a:pPr eaLnBrk="1" hangingPunct="1"/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KMI (PROC.)</a:t>
            </a:r>
            <a:b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lt-LT" sz="3500" dirty="0">
              <a:solidFill>
                <a:srgbClr val="993366"/>
              </a:solidFill>
            </a:endParaRPr>
          </a:p>
        </p:txBody>
      </p:sp>
      <p:graphicFrame>
        <p:nvGraphicFramePr>
          <p:cNvPr id="11" name="Turinio vietos rezervavimo ženklas 3">
            <a:extLst>
              <a:ext uri="{FF2B5EF4-FFF2-40B4-BE49-F238E27FC236}">
                <a16:creationId xmlns:a16="http://schemas.microsoft.com/office/drawing/2014/main" id="{E8E8C397-0C8D-4E80-9BAC-4AE5D4955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465385"/>
              </p:ext>
            </p:extLst>
          </p:nvPr>
        </p:nvGraphicFramePr>
        <p:xfrm>
          <a:off x="581474" y="1093906"/>
          <a:ext cx="11270512" cy="535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36621EB-751D-428A-BC94-1BA8A811B4A6}"/>
              </a:ext>
            </a:extLst>
          </p:cNvPr>
          <p:cNvSpPr txBox="1"/>
          <p:nvPr/>
        </p:nvSpPr>
        <p:spPr>
          <a:xfrm>
            <a:off x="0" y="6375748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706</Words>
  <Application>Microsoft Office PowerPoint</Application>
  <PresentationFormat>Plačiaekranė</PresentationFormat>
  <Paragraphs>89</Paragraphs>
  <Slides>17</Slides>
  <Notes>7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17</vt:i4>
      </vt:variant>
    </vt:vector>
  </HeadingPairs>
  <TitlesOfParts>
    <vt:vector size="28" baseType="lpstr">
      <vt:lpstr>Arial</vt:lpstr>
      <vt:lpstr>Calibri</vt:lpstr>
      <vt:lpstr>Montserrat Medium</vt:lpstr>
      <vt:lpstr>Rando</vt:lpstr>
      <vt:lpstr>System Font Regular</vt:lpstr>
      <vt:lpstr>Space Grotesk</vt:lpstr>
      <vt:lpstr>Space Grotesk Medium</vt:lpstr>
      <vt:lpstr>Times</vt:lpstr>
      <vt:lpstr>Times New Roman</vt:lpstr>
      <vt:lpstr>Office Theme</vt:lpstr>
      <vt:lpstr>1_Office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  (proc.)</vt:lpstr>
      <vt:lpstr>Bendrosios ir specialiosios rekomendacijos, pritaikytas maitinimas  (proc.)</vt:lpstr>
      <vt:lpstr>„PowerPoint“ pateiktis</vt:lpstr>
      <vt:lpstr>VAIKŲ PASISKIRSTYMAS PAGAL KMI (PROC.) </vt:lpstr>
      <vt:lpstr>„PowerPoint“ pateiktis</vt:lpstr>
      <vt:lpstr>Vaikų pasiskirstymas pagal fizinio ugdymo grupes (proc.)</vt:lpstr>
      <vt:lpstr>„PowerPoint“ pateiktis</vt:lpstr>
      <vt:lpstr>Dantų ėduonies intensyvumo (kpi+KPI) indeksas  2025-2026 m.m.</vt:lpstr>
      <vt:lpstr>„PowerPoint“ pateiktis</vt:lpstr>
      <vt:lpstr>Apibendrinimas </vt:lpstr>
      <vt:lpstr>Rekomendacijos 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Sveikatos Biuras</cp:lastModifiedBy>
  <cp:revision>112</cp:revision>
  <dcterms:created xsi:type="dcterms:W3CDTF">2019-07-24T07:24:43Z</dcterms:created>
  <dcterms:modified xsi:type="dcterms:W3CDTF">2025-11-27T10:27:51Z</dcterms:modified>
</cp:coreProperties>
</file>