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omments/comment1.xml" ContentType="application/vnd.openxmlformats-officedocument.presentationml.comments+xml"/>
  <Override PartName="/ppt/charts/chart5.xml" ContentType="application/vnd.openxmlformats-officedocument.drawingml.chart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330" r:id="rId2"/>
    <p:sldId id="339" r:id="rId3"/>
    <p:sldId id="338" r:id="rId4"/>
    <p:sldId id="337" r:id="rId5"/>
    <p:sldId id="336" r:id="rId6"/>
    <p:sldId id="335" r:id="rId7"/>
    <p:sldId id="334" r:id="rId8"/>
    <p:sldId id="332" r:id="rId9"/>
    <p:sldId id="331" r:id="rId10"/>
    <p:sldId id="322" r:id="rId11"/>
    <p:sldId id="329" r:id="rId12"/>
    <p:sldId id="328" r:id="rId13"/>
    <p:sldId id="327" r:id="rId14"/>
    <p:sldId id="326" r:id="rId15"/>
    <p:sldId id="325" r:id="rId16"/>
    <p:sldId id="324" r:id="rId17"/>
    <p:sldId id="323" r:id="rId18"/>
    <p:sldId id="319" r:id="rId19"/>
    <p:sldId id="321" r:id="rId20"/>
    <p:sldId id="320" r:id="rId21"/>
    <p:sldId id="342" r:id="rId22"/>
    <p:sldId id="318" r:id="rId23"/>
    <p:sldId id="317" r:id="rId24"/>
    <p:sldId id="316" r:id="rId25"/>
    <p:sldId id="315" r:id="rId26"/>
    <p:sldId id="343" r:id="rId27"/>
    <p:sldId id="314" r:id="rId28"/>
    <p:sldId id="340" r:id="rId29"/>
  </p:sldIdLst>
  <p:sldSz cx="9144000" cy="6858000" type="screen4x3"/>
  <p:notesSz cx="6735763" cy="9866313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nktas" initials="p" lastIdx="1" clrIdx="0">
    <p:extLst>
      <p:ext uri="{19B8F6BF-5375-455C-9EA6-DF929625EA0E}">
        <p15:presenceInfo xmlns:p15="http://schemas.microsoft.com/office/powerpoint/2012/main" userId="penkta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71407" autoAdjust="0"/>
  </p:normalViewPr>
  <p:slideViewPr>
    <p:cSldViewPr>
      <p:cViewPr varScale="1">
        <p:scale>
          <a:sx n="64" d="100"/>
          <a:sy n="64" d="100"/>
        </p:scale>
        <p:origin x="175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SVEIKI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Lapas1!$A$2:$A$5</c:f>
              <c:strCache>
                <c:ptCount val="4"/>
                <c:pt idx="0">
                  <c:v>LOPŠELIS</c:v>
                </c:pt>
                <c:pt idx="1">
                  <c:v>DARŽELIS</c:v>
                </c:pt>
                <c:pt idx="2">
                  <c:v>PRIEŠMOKYKLINĖ</c:v>
                </c:pt>
                <c:pt idx="3">
                  <c:v>BENDRAS</c:v>
                </c:pt>
              </c:strCache>
            </c:strRef>
          </c:cat>
          <c:val>
            <c:numRef>
              <c:f>Lapas1!$B$2:$B$5</c:f>
              <c:numCache>
                <c:formatCode>0.0%</c:formatCode>
                <c:ptCount val="4"/>
                <c:pt idx="0">
                  <c:v>0.3</c:v>
                </c:pt>
                <c:pt idx="1">
                  <c:v>0.23</c:v>
                </c:pt>
                <c:pt idx="2">
                  <c:v>0.16</c:v>
                </c:pt>
                <c:pt idx="3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61-4111-A03D-11C59769FDD2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TURINTYS BENT 1 SUTRIKIMĄ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Lapas1!$A$2:$A$5</c:f>
              <c:strCache>
                <c:ptCount val="4"/>
                <c:pt idx="0">
                  <c:v>LOPŠELIS</c:v>
                </c:pt>
                <c:pt idx="1">
                  <c:v>DARŽELIS</c:v>
                </c:pt>
                <c:pt idx="2">
                  <c:v>PRIEŠMOKYKLINĖ</c:v>
                </c:pt>
                <c:pt idx="3">
                  <c:v>BENDRAS</c:v>
                </c:pt>
              </c:strCache>
            </c:strRef>
          </c:cat>
          <c:val>
            <c:numRef>
              <c:f>Lapas1!$C$2:$C$5</c:f>
              <c:numCache>
                <c:formatCode>0.0%</c:formatCode>
                <c:ptCount val="4"/>
                <c:pt idx="0">
                  <c:v>0.7</c:v>
                </c:pt>
                <c:pt idx="1">
                  <c:v>0.77</c:v>
                </c:pt>
                <c:pt idx="2">
                  <c:v>0.84</c:v>
                </c:pt>
                <c:pt idx="3">
                  <c:v>0.77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61-4111-A03D-11C59769FD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8712320"/>
        <c:axId val="32250048"/>
        <c:axId val="0"/>
      </c:bar3DChart>
      <c:catAx>
        <c:axId val="1187123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2250048"/>
        <c:crosses val="autoZero"/>
        <c:auto val="1"/>
        <c:lblAlgn val="ctr"/>
        <c:lblOffset val="100"/>
        <c:noMultiLvlLbl val="0"/>
      </c:catAx>
      <c:valAx>
        <c:axId val="32250048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aseline="30000"/>
            </a:pPr>
            <a:endParaRPr lang="lt-LT"/>
          </a:p>
        </c:txPr>
        <c:crossAx val="11871232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Regos sutrikimai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-3.0899800719354525E-2"/>
                  <c:y val="4.23335321123924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CE8-4B1A-A90B-0DCCE4EBECE7}"/>
                </c:ext>
              </c:extLst>
            </c:dLbl>
            <c:dLbl>
              <c:idx val="2"/>
              <c:layout>
                <c:manualLayout>
                  <c:x val="8.5645717896374058E-3"/>
                  <c:y val="-7.1284939801761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CE8-4B1A-A90B-0DCCE4EBECE7}"/>
                </c:ext>
              </c:extLst>
            </c:dLbl>
            <c:dLbl>
              <c:idx val="3"/>
              <c:layout>
                <c:manualLayout>
                  <c:x val="8.819444444444445E-2"/>
                  <c:y val="-9.55222126208278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CE8-4B1A-A90B-0DCCE4EBECE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Lapas1!$A$2</c:f>
              <c:strCache>
                <c:ptCount val="1"/>
                <c:pt idx="0">
                  <c:v>Hipermetropija (toliargystė)</c:v>
                </c:pt>
              </c:strCache>
            </c:strRef>
          </c:cat>
          <c:val>
            <c:numRef>
              <c:f>Lapas1!$B$2</c:f>
              <c:numCache>
                <c:formatCode>0.0%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CE8-4B1A-A90B-0DCCE4EBEC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Stulpelis1</c:v>
                </c:pt>
              </c:strCache>
            </c:strRef>
          </c:tx>
          <c:explosion val="33"/>
          <c:dLbls>
            <c:dLbl>
              <c:idx val="0"/>
              <c:layout>
                <c:manualLayout>
                  <c:x val="-2.6058982210557014E-2"/>
                  <c:y val="-0.208794238927715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24D-4886-AB3E-99673E4E258B}"/>
                </c:ext>
              </c:extLst>
            </c:dLbl>
            <c:dLbl>
              <c:idx val="1"/>
              <c:layout>
                <c:manualLayout>
                  <c:x val="1.1714907164382244E-2"/>
                  <c:y val="-4.06916715845887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24D-4886-AB3E-99673E4E258B}"/>
                </c:ext>
              </c:extLst>
            </c:dLbl>
            <c:dLbl>
              <c:idx val="2"/>
              <c:layout>
                <c:manualLayout>
                  <c:x val="8.5645717896374058E-3"/>
                  <c:y val="-7.1284939801761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24D-4886-AB3E-99673E4E258B}"/>
                </c:ext>
              </c:extLst>
            </c:dLbl>
            <c:dLbl>
              <c:idx val="3"/>
              <c:layout>
                <c:manualLayout>
                  <c:x val="8.819444444444445E-2"/>
                  <c:y val="-9.55222126208278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24D-4886-AB3E-99673E4E258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Lapas1!$A$2:$A$3</c:f>
              <c:strCache>
                <c:ptCount val="2"/>
                <c:pt idx="0">
                  <c:v>Širdies ūžesiai ir tonai</c:v>
                </c:pt>
                <c:pt idx="1">
                  <c:v>Kiti nepatikslinti simptomai ir požymiai, susiję su nervų sistema</c:v>
                </c:pt>
              </c:strCache>
            </c:strRef>
          </c:cat>
          <c:val>
            <c:numRef>
              <c:f>Lapas1!$B$2:$B$3</c:f>
              <c:numCache>
                <c:formatCode>0.0%</c:formatCode>
                <c:ptCount val="2"/>
                <c:pt idx="0">
                  <c:v>0.875</c:v>
                </c:pt>
                <c:pt idx="1">
                  <c:v>0.125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24D-4886-AB3E-99673E4E25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Stulpelis1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-3.0899800719354525E-2"/>
                  <c:y val="4.23335321123924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FE7-4F1C-9EAA-BA57C5695774}"/>
                </c:ext>
              </c:extLst>
            </c:dLbl>
            <c:dLbl>
              <c:idx val="2"/>
              <c:layout>
                <c:manualLayout>
                  <c:x val="8.5645717896374058E-3"/>
                  <c:y val="-7.1284939801761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FE7-4F1C-9EAA-BA57C5695774}"/>
                </c:ext>
              </c:extLst>
            </c:dLbl>
            <c:dLbl>
              <c:idx val="3"/>
              <c:layout>
                <c:manualLayout>
                  <c:x val="8.819444444444445E-2"/>
                  <c:y val="-9.55222126208278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FE7-4F1C-9EAA-BA57C569577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Atvira arba išlikusi ovalioji anga</c:v>
                </c:pt>
                <c:pt idx="1">
                  <c:v>Prieširdžių pertvaros defektas</c:v>
                </c:pt>
                <c:pt idx="2">
                  <c:v>Vienpusis kriptorchizmas (nenusileidusi sėklidė)</c:v>
                </c:pt>
                <c:pt idx="3">
                  <c:v>Įgimta hidronefrozė</c:v>
                </c:pt>
              </c:strCache>
            </c:strRef>
          </c:cat>
          <c:val>
            <c:numRef>
              <c:f>Lapas1!$B$2:$B$5</c:f>
              <c:numCache>
                <c:formatCode>0.0%</c:formatCode>
                <c:ptCount val="4"/>
                <c:pt idx="0">
                  <c:v>0.625</c:v>
                </c:pt>
                <c:pt idx="1">
                  <c:v>0.125</c:v>
                </c:pt>
                <c:pt idx="2">
                  <c:v>0.125</c:v>
                </c:pt>
                <c:pt idx="3">
                  <c:v>0.125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FE7-4F1C-9EAA-BA57C56957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1 seka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Lapas1!$A$2:$A$11</c:f>
              <c:strCache>
                <c:ptCount val="10"/>
                <c:pt idx="0">
                  <c:v>Regos sutrikimai</c:v>
                </c:pt>
                <c:pt idx="1">
                  <c:v>Kraujo ir kraujotakos sistema</c:v>
                </c:pt>
                <c:pt idx="2">
                  <c:v>Kvėpavimo sistema</c:v>
                </c:pt>
                <c:pt idx="3">
                  <c:v>Endokrininė sistema</c:v>
                </c:pt>
                <c:pt idx="4">
                  <c:v>Skeleto-raumenų sistema</c:v>
                </c:pt>
                <c:pt idx="5">
                  <c:v>Oda ir jos priedai</c:v>
                </c:pt>
                <c:pt idx="6">
                  <c:v>Simptomai, pakitimai ir nenormalūs klinikiniai radiniai</c:v>
                </c:pt>
                <c:pt idx="7">
                  <c:v>Įgimtos formavimosi ydos</c:v>
                </c:pt>
                <c:pt idx="8">
                  <c:v>Psichikos ir elgesio sutrikimai</c:v>
                </c:pt>
                <c:pt idx="9">
                  <c:v>Virškinimo sistema</c:v>
                </c:pt>
              </c:strCache>
            </c:strRef>
          </c:cat>
          <c:val>
            <c:numRef>
              <c:f>Lapas1!$B$2:$B$11</c:f>
              <c:numCache>
                <c:formatCode>0.0</c:formatCode>
                <c:ptCount val="10"/>
                <c:pt idx="0">
                  <c:v>46</c:v>
                </c:pt>
                <c:pt idx="1">
                  <c:v>2.7</c:v>
                </c:pt>
                <c:pt idx="2">
                  <c:v>42.1</c:v>
                </c:pt>
                <c:pt idx="3">
                  <c:v>1.8</c:v>
                </c:pt>
                <c:pt idx="4">
                  <c:v>3.5</c:v>
                </c:pt>
                <c:pt idx="5">
                  <c:v>9.6999999999999993</c:v>
                </c:pt>
                <c:pt idx="6">
                  <c:v>37.200000000000003</c:v>
                </c:pt>
                <c:pt idx="7">
                  <c:v>15.9</c:v>
                </c:pt>
                <c:pt idx="8">
                  <c:v>17.7</c:v>
                </c:pt>
                <c:pt idx="9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49-4062-B1EE-8ABAE267ED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-41"/>
        <c:axId val="127057408"/>
        <c:axId val="34956416"/>
      </c:barChart>
      <c:catAx>
        <c:axId val="12705740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aseline="0">
                <a:latin typeface="Times New Roman" pitchFamily="18" charset="0"/>
              </a:defRPr>
            </a:pPr>
            <a:endParaRPr lang="lt-LT"/>
          </a:p>
        </c:txPr>
        <c:crossAx val="34956416"/>
        <c:crosses val="autoZero"/>
        <c:auto val="1"/>
        <c:lblAlgn val="ctr"/>
        <c:lblOffset val="100"/>
        <c:noMultiLvlLbl val="0"/>
      </c:catAx>
      <c:valAx>
        <c:axId val="34956416"/>
        <c:scaling>
          <c:orientation val="minMax"/>
        </c:scaling>
        <c:delete val="0"/>
        <c:axPos val="b"/>
        <c:majorGridlines/>
        <c:numFmt formatCode="0.0" sourceLinked="1"/>
        <c:majorTickMark val="out"/>
        <c:minorTickMark val="none"/>
        <c:tickLblPos val="nextTo"/>
        <c:crossAx val="1270574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 baseline="0"/>
      </a:pPr>
      <a:endParaRPr lang="lt-LT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Regos sutrikimai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-3.0899800719354525E-2"/>
                  <c:y val="4.23335321123924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56C-4602-8FDC-D7AF165D3959}"/>
                </c:ext>
              </c:extLst>
            </c:dLbl>
            <c:dLbl>
              <c:idx val="2"/>
              <c:layout>
                <c:manualLayout>
                  <c:x val="8.5645717896374058E-3"/>
                  <c:y val="-7.1284939801761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56C-4602-8FDC-D7AF165D3959}"/>
                </c:ext>
              </c:extLst>
            </c:dLbl>
            <c:dLbl>
              <c:idx val="3"/>
              <c:layout>
                <c:manualLayout>
                  <c:x val="8.819444444444445E-2"/>
                  <c:y val="-9.55222126208278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56C-4602-8FDC-D7AF165D395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Lapas1!$A$2:$A$3</c:f>
              <c:strCache>
                <c:ptCount val="2"/>
                <c:pt idx="0">
                  <c:v>Hipermetropija (toliargystė)</c:v>
                </c:pt>
                <c:pt idx="1">
                  <c:v>Astigmatizmas</c:v>
                </c:pt>
              </c:strCache>
            </c:strRef>
          </c:cat>
          <c:val>
            <c:numRef>
              <c:f>Lapas1!$B$2:$B$3</c:f>
              <c:numCache>
                <c:formatCode>0.0%</c:formatCode>
                <c:ptCount val="2"/>
                <c:pt idx="0">
                  <c:v>0.96199999999999997</c:v>
                </c:pt>
                <c:pt idx="1">
                  <c:v>3.7999999999999999E-2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56C-4602-8FDC-D7AF165D39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Stulpelis1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-3.0899800719354525E-2"/>
                  <c:y val="4.23335321123924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226-42DD-B312-49441295A1DB}"/>
                </c:ext>
              </c:extLst>
            </c:dLbl>
            <c:dLbl>
              <c:idx val="2"/>
              <c:layout>
                <c:manualLayout>
                  <c:x val="8.5645717896374058E-3"/>
                  <c:y val="-7.1284939801761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226-42DD-B312-49441295A1DB}"/>
                </c:ext>
              </c:extLst>
            </c:dLbl>
            <c:dLbl>
              <c:idx val="3"/>
              <c:layout>
                <c:manualLayout>
                  <c:x val="8.819444444444445E-2"/>
                  <c:y val="-9.55222126208278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226-42DD-B312-49441295A1D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Lapas1!$A$2:$A$4</c:f>
              <c:strCache>
                <c:ptCount val="3"/>
                <c:pt idx="0">
                  <c:v>Raidos sutrikimai</c:v>
                </c:pt>
                <c:pt idx="1">
                  <c:v>Širdies ūžesiai ir tonai</c:v>
                </c:pt>
                <c:pt idx="2">
                  <c:v>Kiti simptomai ir požymiai</c:v>
                </c:pt>
              </c:strCache>
            </c:strRef>
          </c:cat>
          <c:val>
            <c:numRef>
              <c:f>Lapas1!$B$2:$B$4</c:f>
              <c:numCache>
                <c:formatCode>0.0%</c:formatCode>
                <c:ptCount val="3"/>
                <c:pt idx="0">
                  <c:v>2.4E-2</c:v>
                </c:pt>
                <c:pt idx="1">
                  <c:v>0.95199999999999996</c:v>
                </c:pt>
                <c:pt idx="2">
                  <c:v>2.4E-2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226-42DD-B312-49441295A1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Stulpelis1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-3.0899800719354525E-2"/>
                  <c:y val="4.23335321123924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00A-47BA-8AE7-240A0F450C64}"/>
                </c:ext>
              </c:extLst>
            </c:dLbl>
            <c:dLbl>
              <c:idx val="2"/>
              <c:layout>
                <c:manualLayout>
                  <c:x val="8.5645717896374058E-3"/>
                  <c:y val="-7.1284939801761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0A-47BA-8AE7-240A0F450C64}"/>
                </c:ext>
              </c:extLst>
            </c:dLbl>
            <c:dLbl>
              <c:idx val="3"/>
              <c:layout>
                <c:manualLayout>
                  <c:x val="8.819444444444445E-2"/>
                  <c:y val="-9.55222126208278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00A-47BA-8AE7-240A0F450C6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Lapas1!$A$2:$A$4</c:f>
              <c:strCache>
                <c:ptCount val="3"/>
                <c:pt idx="0">
                  <c:v>Alerginis rinitas</c:v>
                </c:pt>
                <c:pt idx="1">
                  <c:v>Adenoidų hipertrofija</c:v>
                </c:pt>
                <c:pt idx="2">
                  <c:v>Alerginė astma</c:v>
                </c:pt>
              </c:strCache>
            </c:strRef>
          </c:cat>
          <c:val>
            <c:numRef>
              <c:f>Lapas1!$B$2:$B$4</c:f>
              <c:numCache>
                <c:formatCode>0.0%</c:formatCode>
                <c:ptCount val="3"/>
                <c:pt idx="0">
                  <c:v>0.47699999999999998</c:v>
                </c:pt>
                <c:pt idx="1">
                  <c:v>0.25</c:v>
                </c:pt>
                <c:pt idx="2">
                  <c:v>0.27300000000000002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00A-47BA-8AE7-240A0F450C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1 seka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Lapas1!$A$2:$A$11</c:f>
              <c:strCache>
                <c:ptCount val="10"/>
                <c:pt idx="0">
                  <c:v>Regos sutrikimai</c:v>
                </c:pt>
                <c:pt idx="1">
                  <c:v>Kvėpavimo sistema</c:v>
                </c:pt>
                <c:pt idx="2">
                  <c:v>Kraujotakos sistema</c:v>
                </c:pt>
                <c:pt idx="3">
                  <c:v>Urogenitalinė sistema</c:v>
                </c:pt>
                <c:pt idx="4">
                  <c:v>Endokrininė sistema</c:v>
                </c:pt>
                <c:pt idx="5">
                  <c:v>Oda ir jos priedai</c:v>
                </c:pt>
                <c:pt idx="6">
                  <c:v>Simptomai, pakitimai ir nenormalūs klinikiniai radiniai</c:v>
                </c:pt>
                <c:pt idx="7">
                  <c:v>Psichikos ir elgesio sutrikimai</c:v>
                </c:pt>
                <c:pt idx="8">
                  <c:v>Įgimtos formavimosi ydos</c:v>
                </c:pt>
                <c:pt idx="9">
                  <c:v>Virškinimo sistema</c:v>
                </c:pt>
              </c:strCache>
            </c:strRef>
          </c:cat>
          <c:val>
            <c:numRef>
              <c:f>Lapas1!$B$2:$B$11</c:f>
              <c:numCache>
                <c:formatCode>General</c:formatCode>
                <c:ptCount val="10"/>
                <c:pt idx="0">
                  <c:v>57.9</c:v>
                </c:pt>
                <c:pt idx="1">
                  <c:v>18.399999999999999</c:v>
                </c:pt>
                <c:pt idx="2">
                  <c:v>2.6</c:v>
                </c:pt>
                <c:pt idx="3">
                  <c:v>2.6</c:v>
                </c:pt>
                <c:pt idx="4">
                  <c:v>2.6</c:v>
                </c:pt>
                <c:pt idx="5">
                  <c:v>2.6</c:v>
                </c:pt>
                <c:pt idx="6">
                  <c:v>47.4</c:v>
                </c:pt>
                <c:pt idx="7">
                  <c:v>15.8</c:v>
                </c:pt>
                <c:pt idx="8">
                  <c:v>5.3</c:v>
                </c:pt>
                <c:pt idx="9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B1-42C6-9229-9C3128C342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-41"/>
        <c:axId val="142533632"/>
        <c:axId val="126255104"/>
      </c:barChart>
      <c:catAx>
        <c:axId val="14253363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aseline="0">
                <a:latin typeface="Times New Roman" pitchFamily="18" charset="0"/>
              </a:defRPr>
            </a:pPr>
            <a:endParaRPr lang="lt-LT"/>
          </a:p>
        </c:txPr>
        <c:crossAx val="126255104"/>
        <c:crosses val="autoZero"/>
        <c:auto val="1"/>
        <c:lblAlgn val="ctr"/>
        <c:lblOffset val="100"/>
        <c:noMultiLvlLbl val="0"/>
      </c:catAx>
      <c:valAx>
        <c:axId val="12625510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425336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 baseline="0"/>
      </a:pPr>
      <a:endParaRPr lang="lt-LT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0169388548653636E-2"/>
          <c:y val="0.14948686058635477"/>
          <c:w val="0.55953339165937588"/>
          <c:h val="0.81326758526306997"/>
        </c:manualLayout>
      </c:layout>
      <c:pie3D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Regos sutrikimai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-3.0899800719354525E-2"/>
                  <c:y val="4.23335321123924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A94-4F20-93DD-A85CAE88DBFD}"/>
                </c:ext>
              </c:extLst>
            </c:dLbl>
            <c:dLbl>
              <c:idx val="2"/>
              <c:layout>
                <c:manualLayout>
                  <c:x val="8.5645717896374058E-3"/>
                  <c:y val="-7.1284939801761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A94-4F20-93DD-A85CAE88DBFD}"/>
                </c:ext>
              </c:extLst>
            </c:dLbl>
            <c:dLbl>
              <c:idx val="3"/>
              <c:layout>
                <c:manualLayout>
                  <c:x val="8.819444444444445E-2"/>
                  <c:y val="-9.55222126208278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A94-4F20-93DD-A85CAE88DBF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Lapas1!$A$2:$A$6</c:f>
              <c:strCache>
                <c:ptCount val="1"/>
                <c:pt idx="0">
                  <c:v>Hipermetropija (toliaregystė)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 formatCode="0.00%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A94-4F20-93DD-A85CAE88DB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7862994556236031"/>
          <c:y val="0.29160821685904192"/>
          <c:w val="0.21211079517838047"/>
          <c:h val="0.1754645364975365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Stulpelis1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-3.0899800719354525E-2"/>
                  <c:y val="4.23335321123924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3F9-4339-A458-01EF60BE37CC}"/>
                </c:ext>
              </c:extLst>
            </c:dLbl>
            <c:dLbl>
              <c:idx val="2"/>
              <c:layout>
                <c:manualLayout>
                  <c:x val="8.5645717896374058E-3"/>
                  <c:y val="-7.1284939801761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3F9-4339-A458-01EF60BE37CC}"/>
                </c:ext>
              </c:extLst>
            </c:dLbl>
            <c:dLbl>
              <c:idx val="3"/>
              <c:layout>
                <c:manualLayout>
                  <c:x val="8.819444444444445E-2"/>
                  <c:y val="-9.55222126208278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F9-4339-A458-01EF60BE37C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Lapas1!$A$2:$A$3</c:f>
              <c:strCache>
                <c:ptCount val="2"/>
                <c:pt idx="0">
                  <c:v>Širdies ūžesiai ir tonai</c:v>
                </c:pt>
                <c:pt idx="1">
                  <c:v>Nenormali laikysena</c:v>
                </c:pt>
              </c:strCache>
            </c:strRef>
          </c:cat>
          <c:val>
            <c:numRef>
              <c:f>Lapas1!$B$2:$B$3</c:f>
              <c:numCache>
                <c:formatCode>0.0%</c:formatCode>
                <c:ptCount val="2"/>
                <c:pt idx="0">
                  <c:v>0.88900000000000001</c:v>
                </c:pt>
                <c:pt idx="1">
                  <c:v>0.111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3F9-4339-A458-01EF60BE37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1 seka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Lapas1!$A$2:$A$12</c:f>
              <c:strCache>
                <c:ptCount val="11"/>
                <c:pt idx="0">
                  <c:v>Regos sutrikimai</c:v>
                </c:pt>
                <c:pt idx="1">
                  <c:v>Kraujo ir kraujotakos sistema</c:v>
                </c:pt>
                <c:pt idx="2">
                  <c:v>Kvėpavimo sistema</c:v>
                </c:pt>
                <c:pt idx="3">
                  <c:v>Virškinimo sistema</c:v>
                </c:pt>
                <c:pt idx="4">
                  <c:v>Urogenitalinė sistema</c:v>
                </c:pt>
                <c:pt idx="5">
                  <c:v>Endokrininė sistema</c:v>
                </c:pt>
                <c:pt idx="6">
                  <c:v>Skeleto-raumenų sistema</c:v>
                </c:pt>
                <c:pt idx="7">
                  <c:v>Oda ir jos priedai</c:v>
                </c:pt>
                <c:pt idx="8">
                  <c:v>Simptomai, pakitimai ir nenormalūs klinikiniai radiniai</c:v>
                </c:pt>
                <c:pt idx="9">
                  <c:v>Įgimtos formavimosi ydos</c:v>
                </c:pt>
                <c:pt idx="10">
                  <c:v>Psichikos ir elgesio sutrikimai</c:v>
                </c:pt>
              </c:strCache>
            </c:strRef>
          </c:cat>
          <c:val>
            <c:numRef>
              <c:f>Lapas1!$B$2:$B$12</c:f>
              <c:numCache>
                <c:formatCode>0.0</c:formatCode>
                <c:ptCount val="11"/>
                <c:pt idx="0">
                  <c:v>43.46</c:v>
                </c:pt>
                <c:pt idx="1">
                  <c:v>1.6</c:v>
                </c:pt>
                <c:pt idx="2">
                  <c:v>13</c:v>
                </c:pt>
                <c:pt idx="3">
                  <c:v>2.1</c:v>
                </c:pt>
                <c:pt idx="4">
                  <c:v>1.1000000000000001</c:v>
                </c:pt>
                <c:pt idx="5">
                  <c:v>1.6</c:v>
                </c:pt>
                <c:pt idx="6">
                  <c:v>2.1</c:v>
                </c:pt>
                <c:pt idx="7">
                  <c:v>8.4</c:v>
                </c:pt>
                <c:pt idx="8">
                  <c:v>35.6</c:v>
                </c:pt>
                <c:pt idx="9">
                  <c:v>14.6</c:v>
                </c:pt>
                <c:pt idx="10">
                  <c:v>14.7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B8-4201-B421-D051D7C798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-41"/>
        <c:axId val="118712832"/>
        <c:axId val="34611200"/>
      </c:barChart>
      <c:catAx>
        <c:axId val="11871283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aseline="0">
                <a:latin typeface="Times New Roman" pitchFamily="18" charset="0"/>
              </a:defRPr>
            </a:pPr>
            <a:endParaRPr lang="lt-LT"/>
          </a:p>
        </c:txPr>
        <c:crossAx val="34611200"/>
        <c:crosses val="autoZero"/>
        <c:auto val="1"/>
        <c:lblAlgn val="ctr"/>
        <c:lblOffset val="100"/>
        <c:noMultiLvlLbl val="0"/>
      </c:catAx>
      <c:valAx>
        <c:axId val="34611200"/>
        <c:scaling>
          <c:orientation val="minMax"/>
        </c:scaling>
        <c:delete val="0"/>
        <c:axPos val="b"/>
        <c:majorGridlines/>
        <c:numFmt formatCode="0.0" sourceLinked="1"/>
        <c:majorTickMark val="out"/>
        <c:minorTickMark val="none"/>
        <c:tickLblPos val="nextTo"/>
        <c:crossAx val="1187128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 baseline="0"/>
      </a:pPr>
      <a:endParaRPr lang="lt-LT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Stulpelis1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-3.0899800719354525E-2"/>
                  <c:y val="4.23335321123924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3F9-4339-A458-01EF60BE37CC}"/>
                </c:ext>
              </c:extLst>
            </c:dLbl>
            <c:dLbl>
              <c:idx val="2"/>
              <c:layout>
                <c:manualLayout>
                  <c:x val="8.5645717896374058E-3"/>
                  <c:y val="-7.1284939801761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3F9-4339-A458-01EF60BE37CC}"/>
                </c:ext>
              </c:extLst>
            </c:dLbl>
            <c:dLbl>
              <c:idx val="3"/>
              <c:layout>
                <c:manualLayout>
                  <c:x val="8.819444444444445E-2"/>
                  <c:y val="-9.55222126208278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F9-4339-A458-01EF60BE37C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Lapas1!$A$2:$A$4</c:f>
              <c:strCache>
                <c:ptCount val="3"/>
                <c:pt idx="0">
                  <c:v>Kalbos ir kalbėjimo išraiškos sutrikimai</c:v>
                </c:pt>
                <c:pt idx="1">
                  <c:v>Kalbos artikuliacijos sutrikimai</c:v>
                </c:pt>
                <c:pt idx="2">
                  <c:v>Kalbos ir kalbėjimo raidos sutrikimai</c:v>
                </c:pt>
              </c:strCache>
            </c:strRef>
          </c:cat>
          <c:val>
            <c:numRef>
              <c:f>Lapas1!$B$2:$B$4</c:f>
              <c:numCache>
                <c:formatCode>0.0%</c:formatCode>
                <c:ptCount val="3"/>
                <c:pt idx="0">
                  <c:v>0.5</c:v>
                </c:pt>
                <c:pt idx="1">
                  <c:v>0.33300000000000002</c:v>
                </c:pt>
                <c:pt idx="2">
                  <c:v>0.16700000000000001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3F9-4339-A458-01EF60BE37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Regos sutrikimai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-3.0899800719354525E-2"/>
                  <c:y val="4.23335321123924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99-4F04-B618-C8FD7D8D21A0}"/>
                </c:ext>
              </c:extLst>
            </c:dLbl>
            <c:dLbl>
              <c:idx val="2"/>
              <c:layout>
                <c:manualLayout>
                  <c:x val="8.5645717896374058E-3"/>
                  <c:y val="-7.1284939801761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99-4F04-B618-C8FD7D8D21A0}"/>
                </c:ext>
              </c:extLst>
            </c:dLbl>
            <c:dLbl>
              <c:idx val="3"/>
              <c:layout>
                <c:manualLayout>
                  <c:x val="8.819444444444445E-2"/>
                  <c:y val="-9.55222126208278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D99-4F04-B618-C8FD7D8D21A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Lapas1!$A$2:$A$4</c:f>
              <c:strCache>
                <c:ptCount val="2"/>
                <c:pt idx="0">
                  <c:v>Hipermetropija (toliaregystė)</c:v>
                </c:pt>
                <c:pt idx="1">
                  <c:v>Astigmatizmas</c:v>
                </c:pt>
              </c:strCache>
            </c:strRef>
          </c:cat>
          <c:val>
            <c:numRef>
              <c:f>Lapas1!$B$2:$B$3</c:f>
              <c:numCache>
                <c:formatCode>0.0%</c:formatCode>
                <c:ptCount val="2"/>
                <c:pt idx="0">
                  <c:v>0.97599999999999998</c:v>
                </c:pt>
                <c:pt idx="1">
                  <c:v>2.4E-2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D99-4F04-B618-C8FD7D8D21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260627468295434E-2"/>
          <c:y val="0.11305267677907309"/>
          <c:w val="0.54957269360021588"/>
          <c:h val="0.805490215200653"/>
        </c:manualLayout>
      </c:layout>
      <c:pie3D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Stulpelis1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-3.0899800719354525E-2"/>
                  <c:y val="4.23335321123924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1D7-487B-ABEB-A355E681C324}"/>
                </c:ext>
              </c:extLst>
            </c:dLbl>
            <c:dLbl>
              <c:idx val="2"/>
              <c:layout>
                <c:manualLayout>
                  <c:x val="8.5645717896374058E-3"/>
                  <c:y val="-7.1284939801761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1D7-487B-ABEB-A355E681C324}"/>
                </c:ext>
              </c:extLst>
            </c:dLbl>
            <c:dLbl>
              <c:idx val="3"/>
              <c:layout>
                <c:manualLayout>
                  <c:x val="8.819444444444445E-2"/>
                  <c:y val="-9.55222126208278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1D7-487B-ABEB-A355E681C32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Lapas1!$A$2:$A$4</c:f>
              <c:strCache>
                <c:ptCount val="3"/>
                <c:pt idx="0">
                  <c:v>Širdies ūžesiai ir tonai</c:v>
                </c:pt>
                <c:pt idx="1">
                  <c:v>Nenormali laikysena</c:v>
                </c:pt>
                <c:pt idx="2">
                  <c:v>Kiti simptomai ir požymiai, susiję su nervų sistema</c:v>
                </c:pt>
              </c:strCache>
            </c:strRef>
          </c:cat>
          <c:val>
            <c:numRef>
              <c:f>Lapas1!$B$2:$B$4</c:f>
              <c:numCache>
                <c:formatCode>0.0%</c:formatCode>
                <c:ptCount val="3"/>
                <c:pt idx="0">
                  <c:v>0.92600000000000005</c:v>
                </c:pt>
                <c:pt idx="1">
                  <c:v>2.9000000000000001E-2</c:v>
                </c:pt>
                <c:pt idx="2">
                  <c:v>4.4999999999999998E-2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1D7-487B-ABEB-A355E681C3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5322761056737066"/>
          <c:y val="0.16224847004055926"/>
          <c:w val="0.34521475703387544"/>
          <c:h val="0.6786626167947613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Kvėpavimo sistemos ligos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Lapas1!$A$2:$A$3</c:f>
              <c:strCache>
                <c:ptCount val="2"/>
                <c:pt idx="0">
                  <c:v>Kalbos išraiškos sutrikimai</c:v>
                </c:pt>
                <c:pt idx="1">
                  <c:v>Mišrūs raidos sutrikimai, tikas ir kt.</c:v>
                </c:pt>
              </c:strCache>
            </c:strRef>
          </c:cat>
          <c:val>
            <c:numRef>
              <c:f>Lapas1!$B$2:$B$3</c:f>
              <c:numCache>
                <c:formatCode>0.0%</c:formatCode>
                <c:ptCount val="2"/>
                <c:pt idx="0">
                  <c:v>0.92800000000000005</c:v>
                </c:pt>
                <c:pt idx="1">
                  <c:v>7.1999999999999995E-2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CA-4FD8-8A13-B44ADC6069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003369134695627"/>
          <c:y val="2.9724043426321161E-2"/>
          <c:w val="0.75740744568432961"/>
          <c:h val="0.603492243768734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Lopšelis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Per mažas</c:v>
                </c:pt>
                <c:pt idx="1">
                  <c:v>Normalus</c:v>
                </c:pt>
                <c:pt idx="2">
                  <c:v>Antsvoris</c:v>
                </c:pt>
                <c:pt idx="3">
                  <c:v>Nutukimas</c:v>
                </c:pt>
                <c:pt idx="4">
                  <c:v>Neįvertinta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25</c:v>
                </c:pt>
                <c:pt idx="1">
                  <c:v>47.5</c:v>
                </c:pt>
                <c:pt idx="2">
                  <c:v>2.5</c:v>
                </c:pt>
                <c:pt idx="3">
                  <c:v>0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09-40A2-B465-99646090688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Darželis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Per mažas</c:v>
                </c:pt>
                <c:pt idx="1">
                  <c:v>Normalus</c:v>
                </c:pt>
                <c:pt idx="2">
                  <c:v>Antsvoris</c:v>
                </c:pt>
                <c:pt idx="3">
                  <c:v>Nutukimas</c:v>
                </c:pt>
                <c:pt idx="4">
                  <c:v>Neįvertinta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34.5</c:v>
                </c:pt>
                <c:pt idx="1">
                  <c:v>50.4</c:v>
                </c:pt>
                <c:pt idx="2">
                  <c:v>3.5</c:v>
                </c:pt>
                <c:pt idx="3">
                  <c:v>0</c:v>
                </c:pt>
                <c:pt idx="4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09-40A2-B465-99646090688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Priešmokyklinė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Per mažas</c:v>
                </c:pt>
                <c:pt idx="1">
                  <c:v>Normalus</c:v>
                </c:pt>
                <c:pt idx="2">
                  <c:v>Antsvoris</c:v>
                </c:pt>
                <c:pt idx="3">
                  <c:v>Nutukimas</c:v>
                </c:pt>
                <c:pt idx="4">
                  <c:v>Neįvertinta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36.799999999999997</c:v>
                </c:pt>
                <c:pt idx="1">
                  <c:v>44.7</c:v>
                </c:pt>
                <c:pt idx="2">
                  <c:v>0</c:v>
                </c:pt>
                <c:pt idx="3">
                  <c:v>0</c:v>
                </c:pt>
                <c:pt idx="4">
                  <c:v>18.5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709-40A2-B465-99646090688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Bendras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Per mažas</c:v>
                </c:pt>
                <c:pt idx="1">
                  <c:v>Normalus</c:v>
                </c:pt>
                <c:pt idx="2">
                  <c:v>Antsvoris</c:v>
                </c:pt>
                <c:pt idx="3">
                  <c:v>Nutukimas</c:v>
                </c:pt>
                <c:pt idx="4">
                  <c:v>Neįvertinta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32.9</c:v>
                </c:pt>
                <c:pt idx="1">
                  <c:v>48.7</c:v>
                </c:pt>
                <c:pt idx="2">
                  <c:v>2.6</c:v>
                </c:pt>
                <c:pt idx="3">
                  <c:v>0</c:v>
                </c:pt>
                <c:pt idx="4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709-40A2-B465-9964609068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4992512"/>
        <c:axId val="34619392"/>
      </c:barChart>
      <c:catAx>
        <c:axId val="1249925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4619392"/>
        <c:crosses val="autoZero"/>
        <c:auto val="1"/>
        <c:lblAlgn val="ctr"/>
        <c:lblOffset val="100"/>
        <c:noMultiLvlLbl val="0"/>
      </c:catAx>
      <c:valAx>
        <c:axId val="3461939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2499251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200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Lopšelis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Pagrindinė</c:v>
                </c:pt>
                <c:pt idx="1">
                  <c:v>Parengiamoji</c:v>
                </c:pt>
                <c:pt idx="2">
                  <c:v>Specialioji</c:v>
                </c:pt>
                <c:pt idx="3">
                  <c:v>Atleisti</c:v>
                </c:pt>
                <c:pt idx="4">
                  <c:v>Neįvertinta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DD-435F-96FE-5035DD770AD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Darželis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Pagrindinė</c:v>
                </c:pt>
                <c:pt idx="1">
                  <c:v>Parengiamoji</c:v>
                </c:pt>
                <c:pt idx="2">
                  <c:v>Specialioji</c:v>
                </c:pt>
                <c:pt idx="3">
                  <c:v>Atleisti</c:v>
                </c:pt>
                <c:pt idx="4">
                  <c:v>Neįvertinta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99.1</c:v>
                </c:pt>
                <c:pt idx="1">
                  <c:v>0</c:v>
                </c:pt>
                <c:pt idx="2">
                  <c:v>0.9</c:v>
                </c:pt>
                <c:pt idx="3">
                  <c:v>0</c:v>
                </c:pt>
                <c:pt idx="4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DD-435F-96FE-5035DD770AD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Priešmokyklinė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Pagrindinė</c:v>
                </c:pt>
                <c:pt idx="1">
                  <c:v>Parengiamoji</c:v>
                </c:pt>
                <c:pt idx="2">
                  <c:v>Specialioji</c:v>
                </c:pt>
                <c:pt idx="3">
                  <c:v>Atleisti</c:v>
                </c:pt>
                <c:pt idx="4">
                  <c:v>Neįvertinta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3DD-435F-96FE-5035DD770AD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Bendras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Pagrindinė</c:v>
                </c:pt>
                <c:pt idx="1">
                  <c:v>Parengiamoji</c:v>
                </c:pt>
                <c:pt idx="2">
                  <c:v>Specialioji</c:v>
                </c:pt>
                <c:pt idx="3">
                  <c:v>Atleisti</c:v>
                </c:pt>
                <c:pt idx="4">
                  <c:v>Neįvertinta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99.5</c:v>
                </c:pt>
                <c:pt idx="1">
                  <c:v>0</c:v>
                </c:pt>
                <c:pt idx="2">
                  <c:v>0.5</c:v>
                </c:pt>
                <c:pt idx="3">
                  <c:v>0</c:v>
                </c:pt>
                <c:pt idx="4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3DD-435F-96FE-5035DD770A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443456"/>
        <c:axId val="119928448"/>
      </c:barChart>
      <c:catAx>
        <c:axId val="1274434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19928448"/>
        <c:crosses val="autoZero"/>
        <c:auto val="1"/>
        <c:lblAlgn val="ctr"/>
        <c:lblOffset val="100"/>
        <c:noMultiLvlLbl val="0"/>
      </c:catAx>
      <c:valAx>
        <c:axId val="119928448"/>
        <c:scaling>
          <c:orientation val="minMax"/>
          <c:max val="10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27443456"/>
        <c:crosses val="autoZero"/>
        <c:crossBetween val="between"/>
        <c:majorUnit val="10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400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575556527656265"/>
          <c:y val="0.11294966397206517"/>
          <c:w val="0.83344196558763484"/>
          <c:h val="0.57042291331148753"/>
        </c:manualLayout>
      </c:layout>
      <c:bar3D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Neįvertinta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Lopšelis</c:v>
                </c:pt>
                <c:pt idx="1">
                  <c:v>Darželis</c:v>
                </c:pt>
                <c:pt idx="2">
                  <c:v>Priešmokyklinė</c:v>
                </c:pt>
                <c:pt idx="3">
                  <c:v>Bendras</c:v>
                </c:pt>
              </c:strCache>
            </c:strRef>
          </c:cat>
          <c:val>
            <c:numRef>
              <c:f>Sheet1!$B$2:$B$5</c:f>
              <c:numCache>
                <c:formatCode>0.0</c:formatCode>
                <c:ptCount val="4"/>
                <c:pt idx="0">
                  <c:v>25</c:v>
                </c:pt>
                <c:pt idx="1">
                  <c:v>22.1</c:v>
                </c:pt>
                <c:pt idx="2">
                  <c:v>10.5</c:v>
                </c:pt>
                <c:pt idx="3">
                  <c:v>20.399999999999999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DB-4807-881A-8856A03F09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HAN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Lopšelis</c:v>
                </c:pt>
                <c:pt idx="1">
                  <c:v>Darželis</c:v>
                </c:pt>
                <c:pt idx="2">
                  <c:v>Priešmokyklinė</c:v>
                </c:pt>
                <c:pt idx="3">
                  <c:v>Bendras</c:v>
                </c:pt>
              </c:strCache>
            </c:strRef>
          </c:cat>
          <c:val>
            <c:numRef>
              <c:f>Sheet1!$C$2:$C$5</c:f>
              <c:numCache>
                <c:formatCode>0.0</c:formatCode>
                <c:ptCount val="4"/>
                <c:pt idx="0">
                  <c:v>70</c:v>
                </c:pt>
                <c:pt idx="1">
                  <c:v>76</c:v>
                </c:pt>
                <c:pt idx="2">
                  <c:v>84.2</c:v>
                </c:pt>
                <c:pt idx="3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DB-4807-881A-8856A03F09E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HAK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Lopšelis</c:v>
                </c:pt>
                <c:pt idx="1">
                  <c:v>Darželis</c:v>
                </c:pt>
                <c:pt idx="2">
                  <c:v>Priešmokyklinė</c:v>
                </c:pt>
                <c:pt idx="3">
                  <c:v>Bendras</c:v>
                </c:pt>
              </c:strCache>
            </c:strRef>
          </c:cat>
          <c:val>
            <c:numRef>
              <c:f>Sheet1!$D$2:$D$5</c:f>
              <c:numCache>
                <c:formatCode>0.0</c:formatCode>
                <c:ptCount val="4"/>
                <c:pt idx="0">
                  <c:v>0</c:v>
                </c:pt>
                <c:pt idx="1">
                  <c:v>0.9</c:v>
                </c:pt>
                <c:pt idx="2">
                  <c:v>0</c:v>
                </c:pt>
                <c:pt idx="3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1DB-4807-881A-8856A03F09E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NHA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Lopšelis</c:v>
                </c:pt>
                <c:pt idx="1">
                  <c:v>Darželis</c:v>
                </c:pt>
                <c:pt idx="2">
                  <c:v>Priešmokyklinė</c:v>
                </c:pt>
                <c:pt idx="3">
                  <c:v>Bendras</c:v>
                </c:pt>
              </c:strCache>
            </c:strRef>
          </c:cat>
          <c:val>
            <c:numRef>
              <c:f>Sheet1!$E$2:$E$5</c:f>
              <c:numCache>
                <c:formatCode>0.0</c:formatCode>
                <c:ptCount val="4"/>
                <c:pt idx="0">
                  <c:v>5</c:v>
                </c:pt>
                <c:pt idx="1">
                  <c:v>1</c:v>
                </c:pt>
                <c:pt idx="2">
                  <c:v>5.3</c:v>
                </c:pt>
                <c:pt idx="3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1DB-4807-881A-8856A03F09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gapDepth val="95"/>
        <c:shape val="cylinder"/>
        <c:axId val="127445504"/>
        <c:axId val="127608512"/>
        <c:axId val="0"/>
      </c:bar3DChart>
      <c:catAx>
        <c:axId val="1274455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27608512"/>
        <c:crosses val="autoZero"/>
        <c:auto val="1"/>
        <c:lblAlgn val="ctr"/>
        <c:lblOffset val="100"/>
        <c:noMultiLvlLbl val="0"/>
      </c:catAx>
      <c:valAx>
        <c:axId val="12760851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2744550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200"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</c:dTable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1 seka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Lapas1!$A$2:$A$10</c:f>
              <c:strCache>
                <c:ptCount val="9"/>
                <c:pt idx="0">
                  <c:v>Regos sutrikimai</c:v>
                </c:pt>
                <c:pt idx="1">
                  <c:v>Kvėpavimo sistema</c:v>
                </c:pt>
                <c:pt idx="2">
                  <c:v>Virškinimo sistema</c:v>
                </c:pt>
                <c:pt idx="3">
                  <c:v>Oda ir jos priedai</c:v>
                </c:pt>
                <c:pt idx="4">
                  <c:v>Simptomai, pakitimai ir nenormalūs klinikiniai radiniai</c:v>
                </c:pt>
                <c:pt idx="5">
                  <c:v>Įgimtos formavimosi ydos</c:v>
                </c:pt>
                <c:pt idx="6">
                  <c:v>Psichikos ir elgesio sutrikimai</c:v>
                </c:pt>
                <c:pt idx="7">
                  <c:v>Kraujas ir kraujotakos sistema</c:v>
                </c:pt>
                <c:pt idx="8">
                  <c:v>Urogenitalinė sistema</c:v>
                </c:pt>
              </c:strCache>
            </c:strRef>
          </c:cat>
          <c:val>
            <c:numRef>
              <c:f>Lapas1!$B$2:$B$10</c:f>
              <c:numCache>
                <c:formatCode>0.0</c:formatCode>
                <c:ptCount val="9"/>
                <c:pt idx="0">
                  <c:v>22.5</c:v>
                </c:pt>
                <c:pt idx="1">
                  <c:v>5</c:v>
                </c:pt>
                <c:pt idx="2">
                  <c:v>2.5</c:v>
                </c:pt>
                <c:pt idx="3">
                  <c:v>10</c:v>
                </c:pt>
                <c:pt idx="4">
                  <c:v>20</c:v>
                </c:pt>
                <c:pt idx="5">
                  <c:v>20</c:v>
                </c:pt>
                <c:pt idx="6">
                  <c:v>15</c:v>
                </c:pt>
                <c:pt idx="7">
                  <c:v>10</c:v>
                </c:pt>
                <c:pt idx="8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43-49A2-96A4-5FD94DBBBC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-41"/>
        <c:axId val="127667712"/>
        <c:axId val="127631360"/>
      </c:barChart>
      <c:catAx>
        <c:axId val="12766771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aseline="0">
                <a:latin typeface="Times New Roman" pitchFamily="18" charset="0"/>
              </a:defRPr>
            </a:pPr>
            <a:endParaRPr lang="lt-LT"/>
          </a:p>
        </c:txPr>
        <c:crossAx val="127631360"/>
        <c:crosses val="autoZero"/>
        <c:auto val="1"/>
        <c:lblAlgn val="ctr"/>
        <c:lblOffset val="100"/>
        <c:noMultiLvlLbl val="0"/>
      </c:catAx>
      <c:valAx>
        <c:axId val="127631360"/>
        <c:scaling>
          <c:orientation val="minMax"/>
        </c:scaling>
        <c:delete val="0"/>
        <c:axPos val="b"/>
        <c:majorGridlines/>
        <c:numFmt formatCode="0.0" sourceLinked="1"/>
        <c:majorTickMark val="out"/>
        <c:minorTickMark val="none"/>
        <c:tickLblPos val="nextTo"/>
        <c:crossAx val="1276677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 baseline="0"/>
      </a:pPr>
      <a:endParaRPr lang="lt-LT"/>
    </a:p>
  </c:txPr>
  <c:externalData r:id="rId1">
    <c:autoUpdate val="0"/>
  </c:externalData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11-28T11:54:55.477" idx="1">
    <p:pos x="5760" y="192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815375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E597B236-440A-4C1A-B0D8-94182C5D665E}" type="datetimeFigureOut">
              <a:rPr lang="lt-LT" smtClean="0"/>
              <a:t>2019.12.18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1" y="9371285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815375" y="9371285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D5C489D3-CE8F-4739-9994-AA4D5908838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372177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E01BF9-4393-45F3-B0FA-159FB98C9880}" type="datetimeFigureOut">
              <a:rPr lang="lt-LT" smtClean="0"/>
              <a:t>2019.12.18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7714B6-D169-4308-AFE9-0C500BA8246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06914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7714B6-D169-4308-AFE9-0C500BA82466}" type="slidenum">
              <a:rPr lang="lt-LT" smtClean="0"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86466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7714B6-D169-4308-AFE9-0C500BA82466}" type="slidenum">
              <a:rPr lang="lt-LT" smtClean="0"/>
              <a:t>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070023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7714B6-D169-4308-AFE9-0C500BA82466}" type="slidenum">
              <a:rPr lang="lt-LT" smtClean="0"/>
              <a:t>9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76327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7714B6-D169-4308-AFE9-0C500BA82466}" type="slidenum">
              <a:rPr lang="lt-LT" smtClean="0"/>
              <a:t>10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14245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/>
              <a:t>HAN – darnus harmoningas augimas, kai ūgis normalus arba nukrypęs nuo nuo vidutinio leistinose ribose.</a:t>
            </a:r>
          </a:p>
          <a:p>
            <a:r>
              <a:rPr lang="lt-LT" dirty="0"/>
              <a:t>HAK – darnus augimas, kai ūgis kraštutinis (labai žemi arba labai aukšti).</a:t>
            </a:r>
          </a:p>
          <a:p>
            <a:r>
              <a:rPr lang="lt-LT" dirty="0"/>
              <a:t>NHA – nedarnus (neharmoningas) augimas, kai vienas ar keli vaiko rodikliai formuojasi neproporcingai ūgiui.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7714B6-D169-4308-AFE9-0C500BA82466}" type="slidenum">
              <a:rPr lang="lt-LT" smtClean="0"/>
              <a:t>11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26289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7714B6-D169-4308-AFE9-0C500BA82466}" type="slidenum">
              <a:rPr lang="lt-LT" smtClean="0"/>
              <a:t>13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53705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Spustelėję redag. ruoš. paantrš.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ED6C-5C01-4F27-90C6-EF2399A79007}" type="datetimeFigureOut">
              <a:rPr lang="lt-LT" smtClean="0"/>
              <a:t>2019.12.18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BE499-3C06-48F1-BAE5-5E207875865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27007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ED6C-5C01-4F27-90C6-EF2399A79007}" type="datetimeFigureOut">
              <a:rPr lang="lt-LT" smtClean="0"/>
              <a:t>2019.12.18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BE499-3C06-48F1-BAE5-5E207875865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73686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ED6C-5C01-4F27-90C6-EF2399A79007}" type="datetimeFigureOut">
              <a:rPr lang="lt-LT" smtClean="0"/>
              <a:t>2019.12.18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BE499-3C06-48F1-BAE5-5E207875865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96921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ED6C-5C01-4F27-90C6-EF2399A79007}" type="datetimeFigureOut">
              <a:rPr lang="lt-LT" smtClean="0"/>
              <a:t>2019.12.18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BE499-3C06-48F1-BAE5-5E207875865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51594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ED6C-5C01-4F27-90C6-EF2399A79007}" type="datetimeFigureOut">
              <a:rPr lang="lt-LT" smtClean="0"/>
              <a:t>2019.12.18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BE499-3C06-48F1-BAE5-5E207875865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53433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ED6C-5C01-4F27-90C6-EF2399A79007}" type="datetimeFigureOut">
              <a:rPr lang="lt-LT" smtClean="0"/>
              <a:t>2019.12.18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BE499-3C06-48F1-BAE5-5E207875865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38373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ED6C-5C01-4F27-90C6-EF2399A79007}" type="datetimeFigureOut">
              <a:rPr lang="lt-LT" smtClean="0"/>
              <a:t>2019.12.18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BE499-3C06-48F1-BAE5-5E207875865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35941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ED6C-5C01-4F27-90C6-EF2399A79007}" type="datetimeFigureOut">
              <a:rPr lang="lt-LT" smtClean="0"/>
              <a:t>2019.12.18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BE499-3C06-48F1-BAE5-5E207875865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15777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ED6C-5C01-4F27-90C6-EF2399A79007}" type="datetimeFigureOut">
              <a:rPr lang="lt-LT" smtClean="0"/>
              <a:t>2019.12.18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BE499-3C06-48F1-BAE5-5E207875865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02795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ED6C-5C01-4F27-90C6-EF2399A79007}" type="datetimeFigureOut">
              <a:rPr lang="lt-LT" smtClean="0"/>
              <a:t>2019.12.18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BE499-3C06-48F1-BAE5-5E207875865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56144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0ED6C-5C01-4F27-90C6-EF2399A79007}" type="datetimeFigureOut">
              <a:rPr lang="lt-LT" smtClean="0"/>
              <a:t>2019.12.18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BE499-3C06-48F1-BAE5-5E207875865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09153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0ED6C-5C01-4F27-90C6-EF2399A79007}" type="datetimeFigureOut">
              <a:rPr lang="lt-LT" smtClean="0"/>
              <a:t>2019.12.18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BE499-3C06-48F1-BAE5-5E207875865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607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8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9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0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1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2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3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4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5.xml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6.xml"/><Relationship Id="rId4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7.xml"/><Relationship Id="rId4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8.xml"/><Relationship Id="rId4" Type="http://schemas.openxmlformats.org/officeDocument/2006/relationships/image" Target="../media/image3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9.xml"/><Relationship Id="rId4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0.xml"/><Relationship Id="rId4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omments" Target="../comments/comment1.xml"/><Relationship Id="rId5" Type="http://schemas.openxmlformats.org/officeDocument/2006/relationships/chart" Target="../charts/chart4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ntraštė 1"/>
          <p:cNvSpPr txBox="1">
            <a:spLocks/>
          </p:cNvSpPr>
          <p:nvPr/>
        </p:nvSpPr>
        <p:spPr>
          <a:xfrm>
            <a:off x="552768" y="1196752"/>
            <a:ext cx="7772400" cy="28803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prstClr val="black"/>
                </a:solidFill>
              </a:rPr>
              <a:t>Lop</a:t>
            </a:r>
            <a:r>
              <a:rPr lang="lt-LT" sz="4000" b="1" dirty="0">
                <a:solidFill>
                  <a:prstClr val="black"/>
                </a:solidFill>
              </a:rPr>
              <a:t>šelio-darželio „Nykštukas“ lankančių vaikų profilaktinių sveikatos patikrinimų duomenų analizė 20</a:t>
            </a:r>
            <a:r>
              <a:rPr lang="en-US" sz="4000" b="1" dirty="0">
                <a:solidFill>
                  <a:prstClr val="black"/>
                </a:solidFill>
              </a:rPr>
              <a:t>19</a:t>
            </a:r>
            <a:r>
              <a:rPr lang="lt-LT" sz="4000" b="1" dirty="0">
                <a:solidFill>
                  <a:prstClr val="black"/>
                </a:solidFill>
              </a:rPr>
              <a:t>-20</a:t>
            </a:r>
            <a:r>
              <a:rPr lang="en-US" sz="4000" b="1" dirty="0">
                <a:solidFill>
                  <a:prstClr val="black"/>
                </a:solidFill>
              </a:rPr>
              <a:t>20</a:t>
            </a:r>
            <a:r>
              <a:rPr lang="lt-LT" sz="4000" b="1" dirty="0">
                <a:solidFill>
                  <a:prstClr val="black"/>
                </a:solidFill>
              </a:rPr>
              <a:t> m.m.</a:t>
            </a:r>
            <a:endParaRPr lang="lt-LT" b="1" dirty="0"/>
          </a:p>
        </p:txBody>
      </p:sp>
      <p:sp>
        <p:nvSpPr>
          <p:cNvPr id="12" name="Antrinis pavadinimas 2"/>
          <p:cNvSpPr txBox="1">
            <a:spLocks/>
          </p:cNvSpPr>
          <p:nvPr/>
        </p:nvSpPr>
        <p:spPr>
          <a:xfrm>
            <a:off x="1371600" y="4293096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Pareng</a:t>
            </a:r>
            <a:r>
              <a:rPr lang="lt-LT" dirty="0"/>
              <a:t>ė: visuomenės sveikatos priežiūros specialistė Rūta </a:t>
            </a:r>
            <a:r>
              <a:rPr lang="lt-LT" dirty="0" err="1"/>
              <a:t>Jonikė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53725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ntraštė 1"/>
          <p:cNvSpPr>
            <a:spLocks noGrp="1"/>
          </p:cNvSpPr>
          <p:nvPr>
            <p:ph type="title"/>
          </p:nvPr>
        </p:nvSpPr>
        <p:spPr>
          <a:xfrm>
            <a:off x="457200" y="1046163"/>
            <a:ext cx="8229600" cy="1143000"/>
          </a:xfrm>
        </p:spPr>
        <p:txBody>
          <a:bodyPr/>
          <a:lstStyle/>
          <a:p>
            <a:r>
              <a:rPr lang="lt-LT" altLang="lt-LT" sz="2400" b="1" dirty="0">
                <a:solidFill>
                  <a:prstClr val="black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Pasitikrinusiųjų mokinių pasiskirstymas pagal fizinio lavinimo grupes (proc.)</a:t>
            </a:r>
            <a:endParaRPr lang="lt-LT" dirty="0"/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9779530"/>
              </p:ext>
            </p:extLst>
          </p:nvPr>
        </p:nvGraphicFramePr>
        <p:xfrm>
          <a:off x="457200" y="2029549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489163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ntraštė 1"/>
          <p:cNvSpPr>
            <a:spLocks noGrp="1"/>
          </p:cNvSpPr>
          <p:nvPr>
            <p:ph type="title"/>
          </p:nvPr>
        </p:nvSpPr>
        <p:spPr>
          <a:xfrm>
            <a:off x="457200" y="1046163"/>
            <a:ext cx="8229600" cy="1143000"/>
          </a:xfrm>
        </p:spPr>
        <p:txBody>
          <a:bodyPr>
            <a:normAutofit/>
          </a:bodyPr>
          <a:lstStyle/>
          <a:p>
            <a:r>
              <a:rPr lang="lt-LT" altLang="lt-LT" sz="2400" b="1" dirty="0">
                <a:solidFill>
                  <a:prstClr val="black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Pasitikrinusiųjų mokinių pasiskirstymas pagal fizinės būklės įvertinimą </a:t>
            </a:r>
            <a:r>
              <a:rPr lang="lt-LT" altLang="lt-LT" sz="2400" b="1" dirty="0" err="1">
                <a:solidFill>
                  <a:prstClr val="black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procentiliniu</a:t>
            </a:r>
            <a:r>
              <a:rPr lang="lt-LT" altLang="lt-LT" sz="2400" b="1" dirty="0">
                <a:solidFill>
                  <a:prstClr val="black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metodu (proc.)</a:t>
            </a:r>
            <a:endParaRPr lang="lt-LT" dirty="0"/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6221190"/>
              </p:ext>
            </p:extLst>
          </p:nvPr>
        </p:nvGraphicFramePr>
        <p:xfrm>
          <a:off x="395536" y="1999069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8069282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urinio vietos rezervavimo ženklas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lt-LT" dirty="0"/>
              <a:t>DOMINUOJANTYS </a:t>
            </a:r>
            <a:r>
              <a:rPr lang="lt-LT" b="1" dirty="0"/>
              <a:t>LOPŠELIO</a:t>
            </a:r>
            <a:r>
              <a:rPr lang="lt-LT" dirty="0"/>
              <a:t> GRUPIŲ VAIKŲ SVEIKATOS SUTRIKIMAI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F35BA3B-1EAB-4494-813B-DBE8FF5FE34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2327" y="2852936"/>
            <a:ext cx="3632273" cy="280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928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ntraštė 1"/>
          <p:cNvSpPr>
            <a:spLocks noGrp="1"/>
          </p:cNvSpPr>
          <p:nvPr>
            <p:ph type="title"/>
          </p:nvPr>
        </p:nvSpPr>
        <p:spPr>
          <a:xfrm>
            <a:off x="323528" y="1046163"/>
            <a:ext cx="8229600" cy="1143000"/>
          </a:xfrm>
        </p:spPr>
        <p:txBody>
          <a:bodyPr/>
          <a:lstStyle/>
          <a:p>
            <a:r>
              <a:rPr lang="en-US" sz="2400" dirty="0">
                <a:solidFill>
                  <a:prstClr val="black"/>
                </a:solidFill>
              </a:rPr>
              <a:t>Lop</a:t>
            </a:r>
            <a:r>
              <a:rPr lang="lt-LT" sz="2400" dirty="0">
                <a:solidFill>
                  <a:prstClr val="black"/>
                </a:solidFill>
              </a:rPr>
              <a:t>š</a:t>
            </a:r>
            <a:r>
              <a:rPr lang="en-US" sz="2400" dirty="0" err="1">
                <a:solidFill>
                  <a:prstClr val="black"/>
                </a:solidFill>
              </a:rPr>
              <a:t>elio</a:t>
            </a:r>
            <a:r>
              <a:rPr lang="en-US" sz="2400" dirty="0">
                <a:solidFill>
                  <a:prstClr val="black"/>
                </a:solidFill>
              </a:rPr>
              <a:t>  </a:t>
            </a:r>
            <a:r>
              <a:rPr lang="lt-LT" sz="2400" dirty="0">
                <a:solidFill>
                  <a:prstClr val="black"/>
                </a:solidFill>
              </a:rPr>
              <a:t>vaikų skaičius su tam tikromis ligomis ir sutrikimais 201</a:t>
            </a:r>
            <a:r>
              <a:rPr lang="en-US" sz="2400" dirty="0">
                <a:solidFill>
                  <a:prstClr val="black"/>
                </a:solidFill>
              </a:rPr>
              <a:t>9</a:t>
            </a:r>
            <a:r>
              <a:rPr lang="lt-LT" sz="2400" dirty="0">
                <a:solidFill>
                  <a:prstClr val="black"/>
                </a:solidFill>
              </a:rPr>
              <a:t> m. (proc. nuo pasitikrinusiųjų vaikų)</a:t>
            </a:r>
            <a:endParaRPr lang="lt-LT" dirty="0"/>
          </a:p>
        </p:txBody>
      </p:sp>
      <p:graphicFrame>
        <p:nvGraphicFramePr>
          <p:cNvPr id="8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7145387"/>
              </p:ext>
            </p:extLst>
          </p:nvPr>
        </p:nvGraphicFramePr>
        <p:xfrm>
          <a:off x="251520" y="1994237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2978391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ntraštė 1"/>
          <p:cNvSpPr>
            <a:spLocks noGrp="1"/>
          </p:cNvSpPr>
          <p:nvPr>
            <p:ph type="title"/>
          </p:nvPr>
        </p:nvSpPr>
        <p:spPr>
          <a:xfrm>
            <a:off x="395536" y="1018387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Lop</a:t>
            </a:r>
            <a:r>
              <a:rPr lang="lt-LT" sz="2400" dirty="0">
                <a:solidFill>
                  <a:prstClr val="black"/>
                </a:solidFill>
              </a:rPr>
              <a:t>š</a:t>
            </a:r>
            <a:r>
              <a:rPr lang="en-US" sz="2400" dirty="0" err="1">
                <a:solidFill>
                  <a:prstClr val="black"/>
                </a:solidFill>
              </a:rPr>
              <a:t>elio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lt-LT" sz="2400" dirty="0">
                <a:solidFill>
                  <a:prstClr val="black"/>
                </a:solidFill>
              </a:rPr>
              <a:t>vaikų regos sutrikimai 201</a:t>
            </a:r>
            <a:r>
              <a:rPr lang="en-US" sz="2400" dirty="0">
                <a:solidFill>
                  <a:prstClr val="black"/>
                </a:solidFill>
              </a:rPr>
              <a:t>9</a:t>
            </a:r>
            <a:r>
              <a:rPr lang="lt-LT" sz="2400" dirty="0">
                <a:solidFill>
                  <a:prstClr val="black"/>
                </a:solidFill>
              </a:rPr>
              <a:t> m. (proc. nuo pasitikrinusiųjų vaikų)</a:t>
            </a:r>
            <a:endParaRPr lang="lt-LT" dirty="0"/>
          </a:p>
        </p:txBody>
      </p:sp>
      <p:graphicFrame>
        <p:nvGraphicFramePr>
          <p:cNvPr id="8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2742481"/>
              </p:ext>
            </p:extLst>
          </p:nvPr>
        </p:nvGraphicFramePr>
        <p:xfrm>
          <a:off x="323528" y="2204864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297839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ntraštė 1"/>
          <p:cNvSpPr>
            <a:spLocks noGrp="1"/>
          </p:cNvSpPr>
          <p:nvPr>
            <p:ph type="title"/>
          </p:nvPr>
        </p:nvSpPr>
        <p:spPr>
          <a:xfrm>
            <a:off x="457200" y="1078067"/>
            <a:ext cx="8229600" cy="1143000"/>
          </a:xfrm>
        </p:spPr>
        <p:txBody>
          <a:bodyPr/>
          <a:lstStyle/>
          <a:p>
            <a:r>
              <a:rPr lang="lt-LT" sz="2400" dirty="0">
                <a:solidFill>
                  <a:prstClr val="black"/>
                </a:solidFill>
              </a:rPr>
              <a:t>Lopšelio vaikų </a:t>
            </a:r>
            <a:r>
              <a:rPr lang="en-US" sz="2400" dirty="0" err="1">
                <a:solidFill>
                  <a:prstClr val="black"/>
                </a:solidFill>
              </a:rPr>
              <a:t>simptomai</a:t>
            </a:r>
            <a:r>
              <a:rPr lang="en-US" sz="2400" dirty="0">
                <a:solidFill>
                  <a:prstClr val="black"/>
                </a:solidFill>
              </a:rPr>
              <a:t>, </a:t>
            </a:r>
            <a:r>
              <a:rPr lang="en-US" sz="2400" dirty="0" err="1">
                <a:solidFill>
                  <a:prstClr val="black"/>
                </a:solidFill>
              </a:rPr>
              <a:t>pakitimai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ir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nenormal</a:t>
            </a:r>
            <a:r>
              <a:rPr lang="lt-LT" sz="2400" dirty="0">
                <a:solidFill>
                  <a:prstClr val="black"/>
                </a:solidFill>
              </a:rPr>
              <a:t>ū</a:t>
            </a:r>
            <a:r>
              <a:rPr lang="en-US" sz="2400" dirty="0">
                <a:solidFill>
                  <a:prstClr val="black"/>
                </a:solidFill>
              </a:rPr>
              <a:t>s </a:t>
            </a:r>
            <a:r>
              <a:rPr lang="en-US" sz="2400" dirty="0" err="1">
                <a:solidFill>
                  <a:prstClr val="black"/>
                </a:solidFill>
              </a:rPr>
              <a:t>klinikiniai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radin</a:t>
            </a:r>
            <a:r>
              <a:rPr lang="lt-LT" sz="2400" dirty="0" err="1">
                <a:solidFill>
                  <a:prstClr val="black"/>
                </a:solidFill>
              </a:rPr>
              <a:t>ia</a:t>
            </a:r>
            <a:r>
              <a:rPr lang="en-US" sz="2400" dirty="0" err="1">
                <a:solidFill>
                  <a:prstClr val="black"/>
                </a:solidFill>
              </a:rPr>
              <a:t>i</a:t>
            </a:r>
            <a:r>
              <a:rPr lang="lt-LT" sz="2400" dirty="0">
                <a:solidFill>
                  <a:prstClr val="black"/>
                </a:solidFill>
              </a:rPr>
              <a:t> 201</a:t>
            </a:r>
            <a:r>
              <a:rPr lang="en-US" sz="2400" dirty="0">
                <a:solidFill>
                  <a:prstClr val="black"/>
                </a:solidFill>
              </a:rPr>
              <a:t>9</a:t>
            </a:r>
            <a:r>
              <a:rPr lang="lt-LT" sz="2400" dirty="0">
                <a:solidFill>
                  <a:prstClr val="black"/>
                </a:solidFill>
              </a:rPr>
              <a:t> m. (proc. nuo pasitikrinusiųjų vaikų)</a:t>
            </a:r>
            <a:endParaRPr lang="lt-LT" dirty="0"/>
          </a:p>
        </p:txBody>
      </p:sp>
      <p:graphicFrame>
        <p:nvGraphicFramePr>
          <p:cNvPr id="9" name="Turinio vietos rezervavimo ženklas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2296547"/>
              </p:ext>
            </p:extLst>
          </p:nvPr>
        </p:nvGraphicFramePr>
        <p:xfrm>
          <a:off x="539552" y="2011005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20014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ntraštė 1"/>
          <p:cNvSpPr>
            <a:spLocks noGrp="1"/>
          </p:cNvSpPr>
          <p:nvPr>
            <p:ph type="title"/>
          </p:nvPr>
        </p:nvSpPr>
        <p:spPr>
          <a:xfrm>
            <a:off x="323528" y="1046163"/>
            <a:ext cx="8229600" cy="1143000"/>
          </a:xfrm>
        </p:spPr>
        <p:txBody>
          <a:bodyPr/>
          <a:lstStyle/>
          <a:p>
            <a:r>
              <a:rPr lang="lt-LT" sz="2400" dirty="0">
                <a:solidFill>
                  <a:prstClr val="black"/>
                </a:solidFill>
              </a:rPr>
              <a:t>Lopšelio vaikų įgimtos formavimosi ydos 201</a:t>
            </a:r>
            <a:r>
              <a:rPr lang="en-US" sz="2400" dirty="0">
                <a:solidFill>
                  <a:prstClr val="black"/>
                </a:solidFill>
              </a:rPr>
              <a:t>9 </a:t>
            </a:r>
            <a:r>
              <a:rPr lang="lt-LT" sz="2400" dirty="0">
                <a:solidFill>
                  <a:prstClr val="black"/>
                </a:solidFill>
              </a:rPr>
              <a:t>m. (proc. nuo pasitikrinusiųjų vaikų)</a:t>
            </a:r>
            <a:endParaRPr lang="lt-LT" dirty="0"/>
          </a:p>
        </p:txBody>
      </p:sp>
      <p:graphicFrame>
        <p:nvGraphicFramePr>
          <p:cNvPr id="8" name="Turinio vietos rezervavimo ženklas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0700556"/>
              </p:ext>
            </p:extLst>
          </p:nvPr>
        </p:nvGraphicFramePr>
        <p:xfrm>
          <a:off x="539552" y="2027237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200141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urinio vietos rezervavimo ženklas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lt-LT" dirty="0"/>
              <a:t>DOMINUOJANTYS </a:t>
            </a:r>
            <a:r>
              <a:rPr lang="lt-LT" b="1" dirty="0"/>
              <a:t>DARŽELIO</a:t>
            </a:r>
            <a:r>
              <a:rPr lang="lt-LT" dirty="0"/>
              <a:t> GRUPIŲ VAIKŲ SVEIKATOS SUTRIKIMAI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08A6B01-4D65-47CD-9EEB-2255C7C3DBB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890502"/>
            <a:ext cx="3463032" cy="3449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1633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ntraštė 1"/>
          <p:cNvSpPr>
            <a:spLocks noGrp="1"/>
          </p:cNvSpPr>
          <p:nvPr>
            <p:ph type="title"/>
          </p:nvPr>
        </p:nvSpPr>
        <p:spPr>
          <a:xfrm>
            <a:off x="457200" y="1046163"/>
            <a:ext cx="8003232" cy="1086693"/>
          </a:xfrm>
        </p:spPr>
        <p:txBody>
          <a:bodyPr/>
          <a:lstStyle/>
          <a:p>
            <a:r>
              <a:rPr lang="lt-LT" sz="2400" dirty="0">
                <a:solidFill>
                  <a:prstClr val="black"/>
                </a:solidFill>
              </a:rPr>
              <a:t>Darželio vaikų skaičius su tam tikromis ligomis ir sutrikimais 201</a:t>
            </a:r>
            <a:r>
              <a:rPr lang="en-US" sz="2400" dirty="0">
                <a:solidFill>
                  <a:prstClr val="black"/>
                </a:solidFill>
              </a:rPr>
              <a:t>9</a:t>
            </a:r>
            <a:r>
              <a:rPr lang="lt-LT" sz="2400" dirty="0">
                <a:solidFill>
                  <a:prstClr val="black"/>
                </a:solidFill>
              </a:rPr>
              <a:t> m. (proc. nuo pasitikrinusiųjų vaikų)</a:t>
            </a:r>
            <a:endParaRPr lang="lt-LT" dirty="0"/>
          </a:p>
        </p:txBody>
      </p:sp>
      <p:graphicFrame>
        <p:nvGraphicFramePr>
          <p:cNvPr id="8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677057"/>
              </p:ext>
            </p:extLst>
          </p:nvPr>
        </p:nvGraphicFramePr>
        <p:xfrm>
          <a:off x="179512" y="2009229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0690578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ntraštė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1143000"/>
          </a:xfrm>
        </p:spPr>
        <p:txBody>
          <a:bodyPr>
            <a:normAutofit/>
          </a:bodyPr>
          <a:lstStyle/>
          <a:p>
            <a:r>
              <a:rPr lang="lt-LT" sz="2400" dirty="0"/>
              <a:t>Darželio vaikų regos sutrikimai 201</a:t>
            </a:r>
            <a:r>
              <a:rPr lang="en-US" sz="2400" dirty="0"/>
              <a:t>9</a:t>
            </a:r>
            <a:r>
              <a:rPr lang="lt-LT" sz="2400" dirty="0"/>
              <a:t> m. (proc. nuo pasitikrinusiųjų vaikų)</a:t>
            </a:r>
          </a:p>
        </p:txBody>
      </p:sp>
      <p:graphicFrame>
        <p:nvGraphicFramePr>
          <p:cNvPr id="8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8594228"/>
              </p:ext>
            </p:extLst>
          </p:nvPr>
        </p:nvGraphicFramePr>
        <p:xfrm>
          <a:off x="539552" y="1916832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069057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ntraštė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7848872" cy="1008112"/>
          </a:xfrm>
        </p:spPr>
        <p:txBody>
          <a:bodyPr>
            <a:normAutofit fontScale="90000"/>
          </a:bodyPr>
          <a:lstStyle/>
          <a:p>
            <a:r>
              <a:rPr lang="lt-LT" dirty="0"/>
              <a:t>Vaikų sveikatos analizės aprašymas</a:t>
            </a:r>
          </a:p>
        </p:txBody>
      </p:sp>
      <p:sp>
        <p:nvSpPr>
          <p:cNvPr id="8" name="Turinio vietos rezervavimo ženklas 2"/>
          <p:cNvSpPr>
            <a:spLocks noGrp="1"/>
          </p:cNvSpPr>
          <p:nvPr>
            <p:ph idx="1"/>
          </p:nvPr>
        </p:nvSpPr>
        <p:spPr>
          <a:xfrm>
            <a:off x="457200" y="1988840"/>
            <a:ext cx="7931224" cy="4137323"/>
          </a:xfrm>
        </p:spPr>
        <p:txBody>
          <a:bodyPr>
            <a:normAutofit fontScale="92500" lnSpcReduction="10000"/>
          </a:bodyPr>
          <a:lstStyle/>
          <a:p>
            <a:r>
              <a:rPr lang="lt-LT" dirty="0"/>
              <a:t>Duomenys apie vaikų sveikatos būklę gaunami iš statistinės apskaitos formos Nr. 027-1/a „Vaiko sveikatos pažymėjimas“ (toliau – Vaiko sveikatos pažymėjimas), patvirtintos Lietuvos Respublikos sveikatos apsaugos ministro 2004 m. gruodžio 24 d. įsakymu Nr. V-951 „Dėl statistinės apskaitos formos Nr. 027-1/a „Vaiko sveikatos pažymėjimas“ patvirtinimo” (</a:t>
            </a:r>
            <a:r>
              <a:rPr lang="lt-LT" dirty="0" err="1"/>
              <a:t>Žin</a:t>
            </a:r>
            <a:r>
              <a:rPr lang="lt-LT" dirty="0"/>
              <a:t>., 2005, Nr. 3-38). </a:t>
            </a:r>
          </a:p>
        </p:txBody>
      </p:sp>
    </p:spTree>
    <p:extLst>
      <p:ext uri="{BB962C8B-B14F-4D97-AF65-F5344CB8AC3E}">
        <p14:creationId xmlns:p14="http://schemas.microsoft.com/office/powerpoint/2010/main" val="34374863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ntraštė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1143000"/>
          </a:xfrm>
        </p:spPr>
        <p:txBody>
          <a:bodyPr>
            <a:normAutofit/>
          </a:bodyPr>
          <a:lstStyle/>
          <a:p>
            <a:r>
              <a:rPr lang="lt-LT" sz="2400" dirty="0">
                <a:solidFill>
                  <a:prstClr val="black"/>
                </a:solidFill>
              </a:rPr>
              <a:t>Darželio vaikų </a:t>
            </a:r>
            <a:r>
              <a:rPr lang="en-US" sz="2400" dirty="0" err="1">
                <a:solidFill>
                  <a:prstClr val="black"/>
                </a:solidFill>
              </a:rPr>
              <a:t>simptomai</a:t>
            </a:r>
            <a:r>
              <a:rPr lang="en-US" sz="2400" dirty="0">
                <a:solidFill>
                  <a:prstClr val="black"/>
                </a:solidFill>
              </a:rPr>
              <a:t>, </a:t>
            </a:r>
            <a:r>
              <a:rPr lang="en-US" sz="2400" dirty="0" err="1">
                <a:solidFill>
                  <a:prstClr val="black"/>
                </a:solidFill>
              </a:rPr>
              <a:t>pakitimai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ir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nenormal</a:t>
            </a:r>
            <a:r>
              <a:rPr lang="lt-LT" sz="2400" dirty="0">
                <a:solidFill>
                  <a:prstClr val="black"/>
                </a:solidFill>
              </a:rPr>
              <a:t>ū</a:t>
            </a:r>
            <a:r>
              <a:rPr lang="en-US" sz="2400" dirty="0">
                <a:solidFill>
                  <a:prstClr val="black"/>
                </a:solidFill>
              </a:rPr>
              <a:t>s </a:t>
            </a:r>
            <a:r>
              <a:rPr lang="en-US" sz="2400" dirty="0" err="1">
                <a:solidFill>
                  <a:prstClr val="black"/>
                </a:solidFill>
              </a:rPr>
              <a:t>klinikiniai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radin</a:t>
            </a:r>
            <a:r>
              <a:rPr lang="lt-LT" sz="2400" dirty="0" err="1">
                <a:solidFill>
                  <a:prstClr val="black"/>
                </a:solidFill>
              </a:rPr>
              <a:t>ia</a:t>
            </a:r>
            <a:r>
              <a:rPr lang="en-US" sz="2400" dirty="0" err="1">
                <a:solidFill>
                  <a:prstClr val="black"/>
                </a:solidFill>
              </a:rPr>
              <a:t>i</a:t>
            </a:r>
            <a:r>
              <a:rPr lang="lt-LT" sz="2400" dirty="0">
                <a:solidFill>
                  <a:prstClr val="black"/>
                </a:solidFill>
              </a:rPr>
              <a:t> 201</a:t>
            </a:r>
            <a:r>
              <a:rPr lang="en-US" sz="2400" dirty="0">
                <a:solidFill>
                  <a:prstClr val="black"/>
                </a:solidFill>
              </a:rPr>
              <a:t>9 m.</a:t>
            </a:r>
            <a:endParaRPr lang="lt-LT" dirty="0"/>
          </a:p>
        </p:txBody>
      </p:sp>
      <p:graphicFrame>
        <p:nvGraphicFramePr>
          <p:cNvPr id="8" name="Turinio vietos rezervavimo ženklas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8885301"/>
              </p:ext>
            </p:extLst>
          </p:nvPr>
        </p:nvGraphicFramePr>
        <p:xfrm>
          <a:off x="457200" y="1844824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0690578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ntraštė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1143000"/>
          </a:xfrm>
        </p:spPr>
        <p:txBody>
          <a:bodyPr>
            <a:normAutofit/>
          </a:bodyPr>
          <a:lstStyle/>
          <a:p>
            <a:r>
              <a:rPr lang="lt-LT" sz="2400" dirty="0">
                <a:solidFill>
                  <a:prstClr val="black"/>
                </a:solidFill>
              </a:rPr>
              <a:t>Darželio vaikų </a:t>
            </a:r>
            <a:r>
              <a:rPr lang="en-US" sz="2400" dirty="0" err="1">
                <a:solidFill>
                  <a:prstClr val="black"/>
                </a:solidFill>
              </a:rPr>
              <a:t>kv</a:t>
            </a:r>
            <a:r>
              <a:rPr lang="lt-LT" sz="2400" dirty="0">
                <a:solidFill>
                  <a:prstClr val="black"/>
                </a:solidFill>
              </a:rPr>
              <a:t>ėpavimo sistemos sutrikimai 2019 m.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lt-LT" sz="2400" dirty="0"/>
              <a:t>(proc. nuo pasitikrinusiųjų vaikų)</a:t>
            </a:r>
            <a:endParaRPr lang="lt-LT" dirty="0"/>
          </a:p>
        </p:txBody>
      </p:sp>
      <p:graphicFrame>
        <p:nvGraphicFramePr>
          <p:cNvPr id="9" name="Turinio vietos rezervavimo ženklas 3">
            <a:extLst>
              <a:ext uri="{FF2B5EF4-FFF2-40B4-BE49-F238E27FC236}">
                <a16:creationId xmlns:a16="http://schemas.microsoft.com/office/drawing/2014/main" id="{DB2B372E-3F94-4EB1-B432-FE408971FE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6227245"/>
              </p:ext>
            </p:extLst>
          </p:nvPr>
        </p:nvGraphicFramePr>
        <p:xfrm>
          <a:off x="457200" y="1844824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407499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urinio vietos rezervavimo ženklas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lt-LT" dirty="0"/>
              <a:t>DOMINUOJANTYS </a:t>
            </a:r>
            <a:r>
              <a:rPr lang="lt-LT" b="1" dirty="0"/>
              <a:t>PRIEŠMOKYKLIN</a:t>
            </a:r>
            <a:r>
              <a:rPr lang="en-US" b="1" dirty="0"/>
              <a:t>I</a:t>
            </a:r>
            <a:r>
              <a:rPr lang="lt-LT" b="1" dirty="0"/>
              <a:t>Ų </a:t>
            </a:r>
            <a:r>
              <a:rPr lang="lt-LT" dirty="0"/>
              <a:t>GRUPIŲ VAIKŲ SVEIKATOS SUTRIKIMAI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4127E9-1832-498E-B84A-27129265DFC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886104"/>
            <a:ext cx="4319761" cy="2924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5257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ntraštė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1143000"/>
          </a:xfrm>
        </p:spPr>
        <p:txBody>
          <a:bodyPr/>
          <a:lstStyle/>
          <a:p>
            <a:r>
              <a:rPr lang="lt-LT" sz="2400" dirty="0">
                <a:solidFill>
                  <a:prstClr val="black"/>
                </a:solidFill>
              </a:rPr>
              <a:t>Priešmokyklinių grupių vaikų skaičius su tam tikromis ligomis ir sutrikimais 2019 m. (proc. nuo pasitikrinusiųjų vaikų)</a:t>
            </a:r>
            <a:endParaRPr lang="lt-LT" dirty="0"/>
          </a:p>
        </p:txBody>
      </p:sp>
      <p:graphicFrame>
        <p:nvGraphicFramePr>
          <p:cNvPr id="12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6422313"/>
              </p:ext>
            </p:extLst>
          </p:nvPr>
        </p:nvGraphicFramePr>
        <p:xfrm>
          <a:off x="457200" y="1844824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8204786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ntraštė 1"/>
          <p:cNvSpPr>
            <a:spLocks noGrp="1"/>
          </p:cNvSpPr>
          <p:nvPr>
            <p:ph type="title"/>
          </p:nvPr>
        </p:nvSpPr>
        <p:spPr>
          <a:xfrm>
            <a:off x="395288" y="1046163"/>
            <a:ext cx="8353425" cy="869950"/>
          </a:xfrm>
        </p:spPr>
        <p:txBody>
          <a:bodyPr>
            <a:normAutofit/>
          </a:bodyPr>
          <a:lstStyle/>
          <a:p>
            <a:r>
              <a:rPr lang="lt-LT" sz="2400" dirty="0">
                <a:solidFill>
                  <a:prstClr val="black"/>
                </a:solidFill>
              </a:rPr>
              <a:t>Priešmokyklinių grupių vaikų skaičius su regos sutrikimais 2019 m. (proc. nuo pasitikrinusiųjų vaikų)</a:t>
            </a:r>
            <a:endParaRPr lang="lt-LT" dirty="0"/>
          </a:p>
        </p:txBody>
      </p:sp>
      <p:graphicFrame>
        <p:nvGraphicFramePr>
          <p:cNvPr id="11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2140022"/>
              </p:ext>
            </p:extLst>
          </p:nvPr>
        </p:nvGraphicFramePr>
        <p:xfrm>
          <a:off x="539552" y="1916832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1840209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Antraštė 1"/>
          <p:cNvSpPr>
            <a:spLocks noGrp="1"/>
          </p:cNvSpPr>
          <p:nvPr>
            <p:ph type="title"/>
          </p:nvPr>
        </p:nvSpPr>
        <p:spPr>
          <a:xfrm>
            <a:off x="395536" y="1046163"/>
            <a:ext cx="8352928" cy="870669"/>
          </a:xfrm>
        </p:spPr>
        <p:txBody>
          <a:bodyPr/>
          <a:lstStyle/>
          <a:p>
            <a:r>
              <a:rPr lang="lt-LT" sz="2200" dirty="0">
                <a:solidFill>
                  <a:prstClr val="black"/>
                </a:solidFill>
              </a:rPr>
              <a:t>Priešmokyklinio amžiaus vaikų </a:t>
            </a:r>
            <a:r>
              <a:rPr lang="en-US" sz="2200" dirty="0" err="1">
                <a:solidFill>
                  <a:prstClr val="black"/>
                </a:solidFill>
              </a:rPr>
              <a:t>simptomai</a:t>
            </a:r>
            <a:r>
              <a:rPr lang="en-US" sz="2200" dirty="0">
                <a:solidFill>
                  <a:prstClr val="black"/>
                </a:solidFill>
              </a:rPr>
              <a:t>, </a:t>
            </a:r>
            <a:r>
              <a:rPr lang="en-US" sz="2200" dirty="0" err="1">
                <a:solidFill>
                  <a:prstClr val="black"/>
                </a:solidFill>
              </a:rPr>
              <a:t>pakitimai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 err="1">
                <a:solidFill>
                  <a:prstClr val="black"/>
                </a:solidFill>
              </a:rPr>
              <a:t>ir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 err="1">
                <a:solidFill>
                  <a:prstClr val="black"/>
                </a:solidFill>
              </a:rPr>
              <a:t>nenormal</a:t>
            </a:r>
            <a:r>
              <a:rPr lang="lt-LT" sz="2200" dirty="0">
                <a:solidFill>
                  <a:prstClr val="black"/>
                </a:solidFill>
              </a:rPr>
              <a:t>ū</a:t>
            </a:r>
            <a:r>
              <a:rPr lang="en-US" sz="2200" dirty="0">
                <a:solidFill>
                  <a:prstClr val="black"/>
                </a:solidFill>
              </a:rPr>
              <a:t>s </a:t>
            </a:r>
            <a:r>
              <a:rPr lang="en-US" sz="2200" dirty="0" err="1">
                <a:solidFill>
                  <a:prstClr val="black"/>
                </a:solidFill>
              </a:rPr>
              <a:t>klinikiniai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 err="1">
                <a:solidFill>
                  <a:prstClr val="black"/>
                </a:solidFill>
              </a:rPr>
              <a:t>radin</a:t>
            </a:r>
            <a:r>
              <a:rPr lang="lt-LT" sz="2200" dirty="0" err="1">
                <a:solidFill>
                  <a:prstClr val="black"/>
                </a:solidFill>
              </a:rPr>
              <a:t>ia</a:t>
            </a:r>
            <a:r>
              <a:rPr lang="en-US" sz="2200" dirty="0" err="1">
                <a:solidFill>
                  <a:prstClr val="black"/>
                </a:solidFill>
              </a:rPr>
              <a:t>i</a:t>
            </a:r>
            <a:r>
              <a:rPr lang="lt-LT" sz="2200" dirty="0">
                <a:solidFill>
                  <a:prstClr val="black"/>
                </a:solidFill>
              </a:rPr>
              <a:t> 2019 m. (proc. nuo pasitikrinusiųjų vaikų)</a:t>
            </a:r>
            <a:endParaRPr lang="lt-LT" altLang="lt-LT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9168610"/>
              </p:ext>
            </p:extLst>
          </p:nvPr>
        </p:nvGraphicFramePr>
        <p:xfrm>
          <a:off x="395288" y="2133600"/>
          <a:ext cx="8291512" cy="3992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42891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Antraštė 1"/>
          <p:cNvSpPr>
            <a:spLocks noGrp="1"/>
          </p:cNvSpPr>
          <p:nvPr>
            <p:ph type="title"/>
          </p:nvPr>
        </p:nvSpPr>
        <p:spPr>
          <a:xfrm>
            <a:off x="395536" y="1046163"/>
            <a:ext cx="8352928" cy="870669"/>
          </a:xfrm>
        </p:spPr>
        <p:txBody>
          <a:bodyPr/>
          <a:lstStyle/>
          <a:p>
            <a:r>
              <a:rPr lang="lt-LT" sz="2200" dirty="0">
                <a:solidFill>
                  <a:prstClr val="black"/>
                </a:solidFill>
              </a:rPr>
              <a:t>Priešmokyklinio amžiaus </a:t>
            </a:r>
            <a:r>
              <a:rPr lang="en-US" sz="2200" dirty="0" err="1">
                <a:solidFill>
                  <a:prstClr val="black"/>
                </a:solidFill>
              </a:rPr>
              <a:t>psichikos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 err="1">
                <a:solidFill>
                  <a:prstClr val="black"/>
                </a:solidFill>
              </a:rPr>
              <a:t>ir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 err="1">
                <a:solidFill>
                  <a:prstClr val="black"/>
                </a:solidFill>
              </a:rPr>
              <a:t>elgesio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dirty="0" err="1">
                <a:solidFill>
                  <a:prstClr val="black"/>
                </a:solidFill>
              </a:rPr>
              <a:t>sutrikimai</a:t>
            </a:r>
            <a:r>
              <a:rPr lang="lt-LT" sz="2200" dirty="0">
                <a:solidFill>
                  <a:prstClr val="black"/>
                </a:solidFill>
              </a:rPr>
              <a:t> 2019 m. (proc. nuo pasitikrinusiųjų vaikų)</a:t>
            </a:r>
            <a:endParaRPr lang="lt-LT" altLang="lt-LT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0901697"/>
              </p:ext>
            </p:extLst>
          </p:nvPr>
        </p:nvGraphicFramePr>
        <p:xfrm>
          <a:off x="395288" y="2133600"/>
          <a:ext cx="8291512" cy="3992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2361941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Antraštė 1"/>
          <p:cNvSpPr>
            <a:spLocks noGrp="1"/>
          </p:cNvSpPr>
          <p:nvPr>
            <p:ph type="title"/>
          </p:nvPr>
        </p:nvSpPr>
        <p:spPr>
          <a:xfrm>
            <a:off x="395536" y="1046163"/>
            <a:ext cx="8352928" cy="870669"/>
          </a:xfrm>
        </p:spPr>
        <p:txBody>
          <a:bodyPr/>
          <a:lstStyle/>
          <a:p>
            <a:r>
              <a:rPr lang="lt-LT" dirty="0"/>
              <a:t>Apibendrinimas</a:t>
            </a:r>
            <a:endParaRPr lang="lt-LT" altLang="lt-LT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urinio vietos rezervavimo ženklas 2"/>
          <p:cNvSpPr>
            <a:spLocks noGrp="1"/>
          </p:cNvSpPr>
          <p:nvPr>
            <p:ph idx="1"/>
          </p:nvPr>
        </p:nvSpPr>
        <p:spPr>
          <a:xfrm>
            <a:off x="395288" y="2205038"/>
            <a:ext cx="8362950" cy="3921125"/>
          </a:xfrm>
        </p:spPr>
        <p:txBody>
          <a:bodyPr>
            <a:normAutofit fontScale="77500" lnSpcReduction="20000"/>
          </a:bodyPr>
          <a:lstStyle/>
          <a:p>
            <a:r>
              <a:rPr lang="lt-LT" dirty="0"/>
              <a:t>Visiškai sveiki vaikai sudaro 23 proc., turintys bent 1 sutrikimą - 77 proc.</a:t>
            </a:r>
          </a:p>
          <a:p>
            <a:r>
              <a:rPr lang="en-US" dirty="0" err="1"/>
              <a:t>Kaip</a:t>
            </a:r>
            <a:r>
              <a:rPr lang="en-US" dirty="0"/>
              <a:t> </a:t>
            </a:r>
            <a:r>
              <a:rPr lang="en-US" dirty="0" err="1"/>
              <a:t>ir</a:t>
            </a:r>
            <a:r>
              <a:rPr lang="en-US" dirty="0"/>
              <a:t> </a:t>
            </a:r>
            <a:r>
              <a:rPr lang="en-US" dirty="0" err="1"/>
              <a:t>kasmet</a:t>
            </a:r>
            <a:r>
              <a:rPr lang="en-US" dirty="0"/>
              <a:t>, </a:t>
            </a:r>
            <a:r>
              <a:rPr lang="en-US" dirty="0" err="1"/>
              <a:t>taip</a:t>
            </a:r>
            <a:r>
              <a:rPr lang="en-US" dirty="0"/>
              <a:t> </a:t>
            </a:r>
            <a:r>
              <a:rPr lang="en-US" dirty="0" err="1"/>
              <a:t>ir</a:t>
            </a:r>
            <a:r>
              <a:rPr lang="en-US" dirty="0"/>
              <a:t> 201</a:t>
            </a:r>
            <a:r>
              <a:rPr lang="lt-LT" dirty="0"/>
              <a:t>9</a:t>
            </a:r>
            <a:r>
              <a:rPr lang="en-US" dirty="0"/>
              <a:t> m. </a:t>
            </a:r>
            <a:r>
              <a:rPr lang="en-US" dirty="0" err="1"/>
              <a:t>dominuoja</a:t>
            </a:r>
            <a:r>
              <a:rPr lang="en-US" dirty="0"/>
              <a:t> </a:t>
            </a:r>
            <a:r>
              <a:rPr lang="en-US" b="1" dirty="0" err="1"/>
              <a:t>regos</a:t>
            </a:r>
            <a:r>
              <a:rPr lang="en-US" b="1" dirty="0"/>
              <a:t> </a:t>
            </a:r>
            <a:r>
              <a:rPr lang="en-US" b="1" dirty="0" err="1"/>
              <a:t>sutrikimai</a:t>
            </a:r>
            <a:r>
              <a:rPr lang="lt-LT" b="1" dirty="0"/>
              <a:t> - </a:t>
            </a:r>
            <a:r>
              <a:rPr lang="lt-LT" dirty="0"/>
              <a:t>43,5 proc.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lt-LT" dirty="0"/>
              <a:t>iš jų 97,6 proc. sudaro toliaregystė). </a:t>
            </a:r>
          </a:p>
          <a:p>
            <a:r>
              <a:rPr lang="lt-LT" dirty="0"/>
              <a:t>Antroje vietoje pagal diagnozuotus sutrikimus yra </a:t>
            </a:r>
            <a:r>
              <a:rPr lang="lt-LT" b="1" dirty="0"/>
              <a:t>simptomai, pakitimai ir kiti nenormalūs klinikiniai radiniai </a:t>
            </a:r>
            <a:r>
              <a:rPr lang="lt-LT" dirty="0"/>
              <a:t>– 35,6 proc. (iš jų 92,6 proc. sudaro širdies ūžesiai ir tonai).</a:t>
            </a:r>
          </a:p>
          <a:p>
            <a:r>
              <a:rPr lang="lt-LT" b="1" dirty="0"/>
              <a:t>Psichikos ir elgesio sutrikimai sudaro </a:t>
            </a:r>
            <a:r>
              <a:rPr lang="lt-LT" dirty="0"/>
              <a:t>14,7 proc. visų susirgimų (2018 m. - 21,4 proc. ), iš jų didelę dalį (92,8 proc.) sudaro kalbos ir kalbėjimo sutrikimai.</a:t>
            </a:r>
          </a:p>
          <a:p>
            <a:endParaRPr lang="lt-LT" dirty="0"/>
          </a:p>
          <a:p>
            <a:endParaRPr 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6142329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Rekomendacijos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dirty="0"/>
              <a:t>Vaikų sveikatos spriežiūrą vykdyti visomis kryptimis, ypatingą dėmesį skiriant regos sutrikimų profilaktikai: tinkamas apšvietimas, sėdėjimo poza, vaikų regos higiena (pertraukėlės tarp skaitymo, rašymo darbų), akių mankštelės, pilnavertė mityba.</a:t>
            </a:r>
          </a:p>
          <a:p>
            <a:pPr marL="0" indent="0">
              <a:buNone/>
            </a:pPr>
            <a:endParaRPr 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278878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ntraštė 1"/>
          <p:cNvSpPr>
            <a:spLocks noGrp="1"/>
          </p:cNvSpPr>
          <p:nvPr>
            <p:ph type="title"/>
          </p:nvPr>
        </p:nvSpPr>
        <p:spPr>
          <a:xfrm>
            <a:off x="457200" y="1026379"/>
            <a:ext cx="8229600" cy="1143000"/>
          </a:xfrm>
        </p:spPr>
        <p:txBody>
          <a:bodyPr/>
          <a:lstStyle/>
          <a:p>
            <a:r>
              <a:rPr lang="lt-LT" dirty="0"/>
              <a:t>Analizės svarba</a:t>
            </a:r>
          </a:p>
        </p:txBody>
      </p:sp>
      <p:sp>
        <p:nvSpPr>
          <p:cNvPr id="8" name="Turinio vietos rezervavimo ženklas 2"/>
          <p:cNvSpPr>
            <a:spLocks noGrp="1"/>
          </p:cNvSpPr>
          <p:nvPr>
            <p:ph idx="1"/>
          </p:nvPr>
        </p:nvSpPr>
        <p:spPr>
          <a:xfrm>
            <a:off x="457200" y="2060848"/>
            <a:ext cx="8003232" cy="4065315"/>
          </a:xfrm>
        </p:spPr>
        <p:txBody>
          <a:bodyPr/>
          <a:lstStyle/>
          <a:p>
            <a:r>
              <a:rPr lang="lt-LT" dirty="0"/>
              <a:t>Kasmetinių vaikų profilaktinių patikrinimų duomenys panaudojami planuojant ir įgyvendinant sveikatos priežiūros priemones ikimokyklinio ugdymo įstaigoje, organizuojant sveikatos stiprinimo priemones, susijusias su ligų ir traumų profilaktika.</a:t>
            </a:r>
          </a:p>
        </p:txBody>
      </p:sp>
    </p:spTree>
    <p:extLst>
      <p:ext uri="{BB962C8B-B14F-4D97-AF65-F5344CB8AC3E}">
        <p14:creationId xmlns:p14="http://schemas.microsoft.com/office/powerpoint/2010/main" val="3437486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ntraštė 1"/>
          <p:cNvSpPr>
            <a:spLocks noGrp="1"/>
          </p:cNvSpPr>
          <p:nvPr>
            <p:ph type="title"/>
          </p:nvPr>
        </p:nvSpPr>
        <p:spPr>
          <a:xfrm>
            <a:off x="323528" y="980728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err="1"/>
              <a:t>Visi</a:t>
            </a:r>
            <a:r>
              <a:rPr lang="lt-LT" sz="3200" dirty="0" err="1"/>
              <a:t>škai</a:t>
            </a:r>
            <a:r>
              <a:rPr lang="lt-LT" sz="3200" dirty="0"/>
              <a:t> sveiki vaikai ir turintys bent 1 sveikatos sutrikimą</a:t>
            </a:r>
          </a:p>
        </p:txBody>
      </p:sp>
      <p:graphicFrame>
        <p:nvGraphicFramePr>
          <p:cNvPr id="8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6270486"/>
              </p:ext>
            </p:extLst>
          </p:nvPr>
        </p:nvGraphicFramePr>
        <p:xfrm>
          <a:off x="457200" y="2204864"/>
          <a:ext cx="7787208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437486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ntraštė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143000"/>
          </a:xfrm>
        </p:spPr>
        <p:txBody>
          <a:bodyPr>
            <a:normAutofit/>
          </a:bodyPr>
          <a:lstStyle/>
          <a:p>
            <a:r>
              <a:rPr lang="lt-LT" sz="2400" dirty="0"/>
              <a:t>Vaikų skaičius su tam tikromis ligomis ir sutrikimais 201</a:t>
            </a:r>
            <a:r>
              <a:rPr lang="en-US" sz="2400" dirty="0"/>
              <a:t>9</a:t>
            </a:r>
            <a:r>
              <a:rPr lang="lt-LT" sz="2400" dirty="0"/>
              <a:t> m. (proc. nuo pasitikrinusiųjų vaikų)</a:t>
            </a:r>
          </a:p>
        </p:txBody>
      </p:sp>
      <p:graphicFrame>
        <p:nvGraphicFramePr>
          <p:cNvPr id="8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0912875"/>
              </p:ext>
            </p:extLst>
          </p:nvPr>
        </p:nvGraphicFramePr>
        <p:xfrm>
          <a:off x="467544" y="1988840"/>
          <a:ext cx="8280920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156190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ntraštė 1"/>
          <p:cNvSpPr>
            <a:spLocks noGrp="1"/>
          </p:cNvSpPr>
          <p:nvPr>
            <p:ph type="title"/>
          </p:nvPr>
        </p:nvSpPr>
        <p:spPr>
          <a:xfrm>
            <a:off x="457200" y="1036539"/>
            <a:ext cx="8229600" cy="1143000"/>
          </a:xfrm>
        </p:spPr>
        <p:txBody>
          <a:bodyPr/>
          <a:lstStyle/>
          <a:p>
            <a:r>
              <a:rPr lang="lt-LT" sz="2400" dirty="0">
                <a:solidFill>
                  <a:prstClr val="black"/>
                </a:solidFill>
              </a:rPr>
              <a:t>Vaikų skaičius su </a:t>
            </a:r>
            <a:r>
              <a:rPr lang="lt-LT" sz="2400" b="1" dirty="0">
                <a:solidFill>
                  <a:prstClr val="black"/>
                </a:solidFill>
              </a:rPr>
              <a:t>regos sutrikimais </a:t>
            </a:r>
            <a:r>
              <a:rPr lang="lt-LT" sz="2400" dirty="0">
                <a:solidFill>
                  <a:prstClr val="black"/>
                </a:solidFill>
              </a:rPr>
              <a:t>201</a:t>
            </a:r>
            <a:r>
              <a:rPr lang="en-US" sz="2400" dirty="0">
                <a:solidFill>
                  <a:prstClr val="black"/>
                </a:solidFill>
              </a:rPr>
              <a:t>9</a:t>
            </a:r>
            <a:r>
              <a:rPr lang="lt-LT" sz="2400" dirty="0">
                <a:solidFill>
                  <a:prstClr val="black"/>
                </a:solidFill>
              </a:rPr>
              <a:t> m. (proc. nuo pasitikrinusiųjų vaikų)</a:t>
            </a:r>
            <a:endParaRPr lang="lt-LT" dirty="0"/>
          </a:p>
        </p:txBody>
      </p:sp>
      <p:graphicFrame>
        <p:nvGraphicFramePr>
          <p:cNvPr id="8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582346"/>
              </p:ext>
            </p:extLst>
          </p:nvPr>
        </p:nvGraphicFramePr>
        <p:xfrm>
          <a:off x="457200" y="2039709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56190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 dirty="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ntraštė 1">
            <a:extLst>
              <a:ext uri="{FF2B5EF4-FFF2-40B4-BE49-F238E27FC236}">
                <a16:creationId xmlns:a16="http://schemas.microsoft.com/office/drawing/2014/main" id="{8D92B1A0-B9E2-416F-9BEF-56A6C92F8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963612"/>
            <a:ext cx="8229600" cy="1143000"/>
          </a:xfrm>
        </p:spPr>
        <p:txBody>
          <a:bodyPr/>
          <a:lstStyle/>
          <a:p>
            <a:r>
              <a:rPr lang="lt-LT" sz="2400" dirty="0">
                <a:solidFill>
                  <a:prstClr val="black"/>
                </a:solidFill>
              </a:rPr>
              <a:t>Vaikų skaičius su </a:t>
            </a:r>
            <a:r>
              <a:rPr lang="lt-LT" sz="2400" b="1" dirty="0">
                <a:solidFill>
                  <a:prstClr val="black"/>
                </a:solidFill>
              </a:rPr>
              <a:t>simptomais, pakitimais ir kitais klinikiniais radiniais</a:t>
            </a:r>
            <a:r>
              <a:rPr lang="lt-LT" sz="2400" dirty="0">
                <a:solidFill>
                  <a:prstClr val="black"/>
                </a:solidFill>
              </a:rPr>
              <a:t> 201</a:t>
            </a:r>
            <a:r>
              <a:rPr lang="en-US" sz="2400" dirty="0">
                <a:solidFill>
                  <a:prstClr val="black"/>
                </a:solidFill>
              </a:rPr>
              <a:t>9 </a:t>
            </a:r>
            <a:r>
              <a:rPr lang="lt-LT" sz="2400" dirty="0">
                <a:solidFill>
                  <a:prstClr val="black"/>
                </a:solidFill>
              </a:rPr>
              <a:t>m. (proc. nuo pasitikrinusiųjų vaikų)</a:t>
            </a:r>
            <a:endParaRPr lang="lt-LT" dirty="0"/>
          </a:p>
        </p:txBody>
      </p:sp>
      <p:graphicFrame>
        <p:nvGraphicFramePr>
          <p:cNvPr id="10" name="Turinio vietos rezervavimo ženklas 3">
            <a:extLst>
              <a:ext uri="{FF2B5EF4-FFF2-40B4-BE49-F238E27FC236}">
                <a16:creationId xmlns:a16="http://schemas.microsoft.com/office/drawing/2014/main" id="{724CD291-378E-480C-82BC-25164B8D1D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7398687"/>
              </p:ext>
            </p:extLst>
          </p:nvPr>
        </p:nvGraphicFramePr>
        <p:xfrm>
          <a:off x="457200" y="2106612"/>
          <a:ext cx="8153400" cy="4019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56190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3894992"/>
              </p:ext>
            </p:extLst>
          </p:nvPr>
        </p:nvGraphicFramePr>
        <p:xfrm>
          <a:off x="457200" y="1916832"/>
          <a:ext cx="8229600" cy="4209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Antraštė 1">
            <a:extLst>
              <a:ext uri="{FF2B5EF4-FFF2-40B4-BE49-F238E27FC236}">
                <a16:creationId xmlns:a16="http://schemas.microsoft.com/office/drawing/2014/main" id="{2B355045-EAAD-467C-9014-5AE2799CB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6539"/>
            <a:ext cx="8229600" cy="1143000"/>
          </a:xfrm>
        </p:spPr>
        <p:txBody>
          <a:bodyPr/>
          <a:lstStyle/>
          <a:p>
            <a:r>
              <a:rPr lang="lt-LT" sz="2400" dirty="0">
                <a:solidFill>
                  <a:prstClr val="black"/>
                </a:solidFill>
              </a:rPr>
              <a:t>Vaikų skaičius su </a:t>
            </a:r>
            <a:r>
              <a:rPr lang="lt-LT" sz="2400" b="1" dirty="0">
                <a:solidFill>
                  <a:prstClr val="black"/>
                </a:solidFill>
              </a:rPr>
              <a:t>psichikos ir elgesio </a:t>
            </a:r>
            <a:r>
              <a:rPr lang="lt-LT" sz="2400" dirty="0">
                <a:solidFill>
                  <a:prstClr val="black"/>
                </a:solidFill>
              </a:rPr>
              <a:t>sutrikimais 201</a:t>
            </a:r>
            <a:r>
              <a:rPr lang="en-US" sz="2400" dirty="0">
                <a:solidFill>
                  <a:prstClr val="black"/>
                </a:solidFill>
              </a:rPr>
              <a:t>9</a:t>
            </a:r>
            <a:r>
              <a:rPr lang="lt-LT" sz="2400" dirty="0">
                <a:solidFill>
                  <a:prstClr val="black"/>
                </a:solidFill>
              </a:rPr>
              <a:t> m. (proc. nuo pasitikrinusiųjų vaikų)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26395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CC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304800"/>
            <a:ext cx="9144000" cy="632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lt-LT" altLang="lt-LT" sz="1800">
              <a:latin typeface="Arial" charset="0"/>
            </a:endParaRPr>
          </a:p>
        </p:txBody>
      </p:sp>
      <p:pic>
        <p:nvPicPr>
          <p:cNvPr id="3076" name="Picture 6" descr="Klaipedos miesto visuomenes sveikatos biuro logotip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1000"/>
            <a:ext cx="26670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uostele 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juostele 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9144000" cy="7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ntraštė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143000"/>
          </a:xfrm>
        </p:spPr>
        <p:txBody>
          <a:bodyPr/>
          <a:lstStyle/>
          <a:p>
            <a:r>
              <a:rPr lang="lt-LT" altLang="lt-LT" sz="2400" b="1" dirty="0">
                <a:solidFill>
                  <a:prstClr val="black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Pasitikrinusiųjų mokinių pasiskirstymas pagal KMI grupes (proc.)</a:t>
            </a:r>
            <a:endParaRPr lang="lt-LT" dirty="0"/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9629420"/>
              </p:ext>
            </p:extLst>
          </p:nvPr>
        </p:nvGraphicFramePr>
        <p:xfrm>
          <a:off x="457200" y="2027237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326395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1595</TotalTime>
  <Words>707</Words>
  <Application>Microsoft Office PowerPoint</Application>
  <PresentationFormat>On-screen Show (4:3)</PresentationFormat>
  <Paragraphs>62</Paragraphs>
  <Slides>28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Times New Roman</vt:lpstr>
      <vt:lpstr>Office tema</vt:lpstr>
      <vt:lpstr>PowerPoint Presentation</vt:lpstr>
      <vt:lpstr>Vaikų sveikatos analizės aprašymas</vt:lpstr>
      <vt:lpstr>Analizės svarba</vt:lpstr>
      <vt:lpstr>Visiškai sveiki vaikai ir turintys bent 1 sveikatos sutrikimą</vt:lpstr>
      <vt:lpstr>Vaikų skaičius su tam tikromis ligomis ir sutrikimais 2019 m. (proc. nuo pasitikrinusiųjų vaikų)</vt:lpstr>
      <vt:lpstr>Vaikų skaičius su regos sutrikimais 2019 m. (proc. nuo pasitikrinusiųjų vaikų)</vt:lpstr>
      <vt:lpstr>Vaikų skaičius su simptomais, pakitimais ir kitais klinikiniais radiniais 2019 m. (proc. nuo pasitikrinusiųjų vaikų)</vt:lpstr>
      <vt:lpstr>Vaikų skaičius su psichikos ir elgesio sutrikimais 2019 m. (proc. nuo pasitikrinusiųjų vaikų)</vt:lpstr>
      <vt:lpstr>Pasitikrinusiųjų mokinių pasiskirstymas pagal KMI grupes (proc.)</vt:lpstr>
      <vt:lpstr>Pasitikrinusiųjų mokinių pasiskirstymas pagal fizinio lavinimo grupes (proc.)</vt:lpstr>
      <vt:lpstr>Pasitikrinusiųjų mokinių pasiskirstymas pagal fizinės būklės įvertinimą procentiliniu metodu (proc.)</vt:lpstr>
      <vt:lpstr>PowerPoint Presentation</vt:lpstr>
      <vt:lpstr>Lopšelio  vaikų skaičius su tam tikromis ligomis ir sutrikimais 2019 m. (proc. nuo pasitikrinusiųjų vaikų)</vt:lpstr>
      <vt:lpstr>Lopšelio vaikų regos sutrikimai 2019 m. (proc. nuo pasitikrinusiųjų vaikų)</vt:lpstr>
      <vt:lpstr>Lopšelio vaikų simptomai, pakitimai ir nenormalūs klinikiniai radiniai 2019 m. (proc. nuo pasitikrinusiųjų vaikų)</vt:lpstr>
      <vt:lpstr>Lopšelio vaikų įgimtos formavimosi ydos 2019 m. (proc. nuo pasitikrinusiųjų vaikų)</vt:lpstr>
      <vt:lpstr>PowerPoint Presentation</vt:lpstr>
      <vt:lpstr>Darželio vaikų skaičius su tam tikromis ligomis ir sutrikimais 2019 m. (proc. nuo pasitikrinusiųjų vaikų)</vt:lpstr>
      <vt:lpstr>Darželio vaikų regos sutrikimai 2019 m. (proc. nuo pasitikrinusiųjų vaikų)</vt:lpstr>
      <vt:lpstr>Darželio vaikų simptomai, pakitimai ir nenormalūs klinikiniai radiniai 2019 m.</vt:lpstr>
      <vt:lpstr>Darželio vaikų kvėpavimo sistemos sutrikimai 2019 m. (proc. nuo pasitikrinusiųjų vaikų)</vt:lpstr>
      <vt:lpstr>PowerPoint Presentation</vt:lpstr>
      <vt:lpstr>Priešmokyklinių grupių vaikų skaičius su tam tikromis ligomis ir sutrikimais 2019 m. (proc. nuo pasitikrinusiųjų vaikų)</vt:lpstr>
      <vt:lpstr>Priešmokyklinių grupių vaikų skaičius su regos sutrikimais 2019 m. (proc. nuo pasitikrinusiųjų vaikų)</vt:lpstr>
      <vt:lpstr>Priešmokyklinio amžiaus vaikų simptomai, pakitimai ir nenormalūs klinikiniai radiniai 2019 m. (proc. nuo pasitikrinusiųjų vaikų)</vt:lpstr>
      <vt:lpstr>Priešmokyklinio amžiaus psichikos ir elgesio sutrikimai 2019 m. (proc. nuo pasitikrinusiųjų vaikų)</vt:lpstr>
      <vt:lpstr>Apibendrinimas</vt:lpstr>
      <vt:lpstr>Rekomendacijos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pristatymas</dc:title>
  <dc:creator>spec11</dc:creator>
  <cp:lastModifiedBy>penktas</cp:lastModifiedBy>
  <cp:revision>144</cp:revision>
  <cp:lastPrinted>2019-12-17T09:27:02Z</cp:lastPrinted>
  <dcterms:created xsi:type="dcterms:W3CDTF">2015-06-03T06:48:56Z</dcterms:created>
  <dcterms:modified xsi:type="dcterms:W3CDTF">2019-12-18T06:26:25Z</dcterms:modified>
</cp:coreProperties>
</file>