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97" r:id="rId6"/>
    <p:sldId id="298" r:id="rId7"/>
    <p:sldId id="299" r:id="rId8"/>
    <p:sldId id="296" r:id="rId9"/>
    <p:sldId id="300" r:id="rId10"/>
    <p:sldId id="301" r:id="rId11"/>
    <p:sldId id="302" r:id="rId12"/>
    <p:sldId id="260" r:id="rId13"/>
    <p:sldId id="303" r:id="rId14"/>
    <p:sldId id="304" r:id="rId15"/>
    <p:sldId id="287" r:id="rId16"/>
    <p:sldId id="288" r:id="rId17"/>
    <p:sldId id="30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elina Araminaite" initials="EA" lastIdx="1" clrIdx="0">
    <p:extLst>
      <p:ext uri="{19B8F6BF-5375-455C-9EA6-DF929625EA0E}">
        <p15:presenceInfo xmlns:p15="http://schemas.microsoft.com/office/powerpoint/2012/main" userId="d341836d11a52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26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Pasitikrinusių sveikatą vaikų dalis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2"/>
                <c:pt idx="0">
                  <c:v>2019/2020</c:v>
                </c:pt>
                <c:pt idx="1">
                  <c:v>2020/2021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87.7</c:v>
                </c:pt>
                <c:pt idx="1">
                  <c:v>93.3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0F-4768-A3BD-5183112C7D63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Nepasitikrinusių sveikatą vaikų dalis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2"/>
                <c:pt idx="0">
                  <c:v>2019/2020</c:v>
                </c:pt>
                <c:pt idx="1">
                  <c:v>2020/2021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12.3</c:v>
                </c:pt>
                <c:pt idx="1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0F-4768-A3BD-5183112C7D6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25890336"/>
        <c:axId val="1525886176"/>
        <c:axId val="0"/>
      </c:bar3DChart>
      <c:catAx>
        <c:axId val="152589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525886176"/>
        <c:crosses val="autoZero"/>
        <c:auto val="1"/>
        <c:lblAlgn val="ctr"/>
        <c:lblOffset val="100"/>
        <c:noMultiLvlLbl val="0"/>
      </c:catAx>
      <c:valAx>
        <c:axId val="152588617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525890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Vaikų, kuriems pritaikytas maitinimas, dalis (%)</c:v>
                </c:pt>
                <c:pt idx="1">
                  <c:v>Vaikų, kuriems nurodytos specialiosios rekomendacijos, dalis (%)</c:v>
                </c:pt>
                <c:pt idx="2">
                  <c:v>Vaikų, kuriems nurodytos bendrosios rekomendacijos, dalis (%)</c:v>
                </c:pt>
                <c:pt idx="3">
                  <c:v>Vaikų, galinčių dalyvauti ugdymo veikloje be jokių apribojimų, dalis (%)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3.1</c:v>
                </c:pt>
                <c:pt idx="1">
                  <c:v>0.5</c:v>
                </c:pt>
                <c:pt idx="2">
                  <c:v>10.3</c:v>
                </c:pt>
                <c:pt idx="3">
                  <c:v>79.5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5E-4FA8-A94A-3F74EE6EDB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525889088"/>
        <c:axId val="1525884096"/>
      </c:barChart>
      <c:catAx>
        <c:axId val="15258890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525884096"/>
        <c:crosses val="autoZero"/>
        <c:auto val="1"/>
        <c:lblAlgn val="ctr"/>
        <c:lblOffset val="100"/>
        <c:noMultiLvlLbl val="0"/>
      </c:catAx>
      <c:valAx>
        <c:axId val="1525884096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52588908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2019/2020 m.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balanced" dir="tl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5"/>
                <c:pt idx="0">
                  <c:v>Per mažas</c:v>
                </c:pt>
                <c:pt idx="1">
                  <c:v>Normalus</c:v>
                </c:pt>
                <c:pt idx="2">
                  <c:v>Antsvoris</c:v>
                </c:pt>
                <c:pt idx="3">
                  <c:v>Nutukimas</c:v>
                </c:pt>
                <c:pt idx="4">
                  <c:v>Neįvertinta</c:v>
                </c:pt>
              </c:strCache>
            </c:strRef>
          </c:cat>
          <c:val>
            <c:numRef>
              <c:f>Lapas1!$B$2:$B$6</c:f>
              <c:numCache>
                <c:formatCode>General</c:formatCode>
                <c:ptCount val="5"/>
                <c:pt idx="0">
                  <c:v>16.399999999999999</c:v>
                </c:pt>
                <c:pt idx="1">
                  <c:v>52.3</c:v>
                </c:pt>
                <c:pt idx="2">
                  <c:v>7.2</c:v>
                </c:pt>
                <c:pt idx="3">
                  <c:v>3.6</c:v>
                </c:pt>
                <c:pt idx="4">
                  <c:v>20.5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68-4DDC-822B-0DD4467E606A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2020/2021 m.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balanced" dir="tl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5"/>
                <c:pt idx="0">
                  <c:v>Per mažas</c:v>
                </c:pt>
                <c:pt idx="1">
                  <c:v>Normalus</c:v>
                </c:pt>
                <c:pt idx="2">
                  <c:v>Antsvoris</c:v>
                </c:pt>
                <c:pt idx="3">
                  <c:v>Nutukimas</c:v>
                </c:pt>
                <c:pt idx="4">
                  <c:v>Neįvertinta</c:v>
                </c:pt>
              </c:strCache>
            </c:strRef>
          </c:cat>
          <c:val>
            <c:numRef>
              <c:f>Lapas1!$C$2:$C$6</c:f>
              <c:numCache>
                <c:formatCode>General</c:formatCode>
                <c:ptCount val="5"/>
                <c:pt idx="0">
                  <c:v>19.100000000000001</c:v>
                </c:pt>
                <c:pt idx="1">
                  <c:v>59.3</c:v>
                </c:pt>
                <c:pt idx="2">
                  <c:v>7.7</c:v>
                </c:pt>
                <c:pt idx="3">
                  <c:v>3.1</c:v>
                </c:pt>
                <c:pt idx="4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68-4DDC-822B-0DD4467E6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620114064"/>
        <c:axId val="1620139440"/>
      </c:barChart>
      <c:catAx>
        <c:axId val="162011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20139440"/>
        <c:crosses val="autoZero"/>
        <c:auto val="1"/>
        <c:lblAlgn val="ctr"/>
        <c:lblOffset val="100"/>
        <c:noMultiLvlLbl val="0"/>
      </c:catAx>
      <c:valAx>
        <c:axId val="1620139440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201140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11744478329778"/>
          <c:y val="4.1726041154345674E-2"/>
          <c:w val="0.75235531237116582"/>
          <c:h val="0.75537333209324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2019/2020 m. m.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82550" h="44450" prst="angle"/>
              <a:bevelB w="82550" h="44450" prst="angle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5"/>
                <c:pt idx="0">
                  <c:v>Pagrindinė</c:v>
                </c:pt>
                <c:pt idx="1">
                  <c:v>Parengiamoji</c:v>
                </c:pt>
                <c:pt idx="2">
                  <c:v>Specialioji</c:v>
                </c:pt>
                <c:pt idx="3">
                  <c:v>Atleisti</c:v>
                </c:pt>
                <c:pt idx="4">
                  <c:v>Neįvertinta</c:v>
                </c:pt>
              </c:strCache>
            </c:strRef>
          </c:cat>
          <c:val>
            <c:numRef>
              <c:f>Lapas1!$B$2:$B$6</c:f>
              <c:numCache>
                <c:formatCode>General</c:formatCode>
                <c:ptCount val="5"/>
                <c:pt idx="0">
                  <c:v>80</c:v>
                </c:pt>
                <c:pt idx="1">
                  <c:v>0.5</c:v>
                </c:pt>
                <c:pt idx="2">
                  <c:v>0.5</c:v>
                </c:pt>
                <c:pt idx="3">
                  <c:v>0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DC-4CE4-966F-22988E4B08FA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2020/2021 m. m.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82550" h="44450" prst="angle"/>
              <a:bevelB w="82550" h="44450" prst="angle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5"/>
                <c:pt idx="0">
                  <c:v>Pagrindinė</c:v>
                </c:pt>
                <c:pt idx="1">
                  <c:v>Parengiamoji</c:v>
                </c:pt>
                <c:pt idx="2">
                  <c:v>Specialioji</c:v>
                </c:pt>
                <c:pt idx="3">
                  <c:v>Atleisti</c:v>
                </c:pt>
                <c:pt idx="4">
                  <c:v>Neįvertinta</c:v>
                </c:pt>
              </c:strCache>
            </c:strRef>
          </c:cat>
          <c:val>
            <c:numRef>
              <c:f>Lapas1!$C$2:$C$6</c:f>
              <c:numCache>
                <c:formatCode>General</c:formatCode>
                <c:ptCount val="5"/>
                <c:pt idx="0">
                  <c:v>89.7</c:v>
                </c:pt>
                <c:pt idx="1">
                  <c:v>0.5</c:v>
                </c:pt>
                <c:pt idx="2">
                  <c:v>0.5</c:v>
                </c:pt>
                <c:pt idx="3">
                  <c:v>0</c:v>
                </c:pt>
                <c:pt idx="4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DC-4CE4-966F-22988E4B08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18097424"/>
        <c:axId val="1618084112"/>
      </c:barChart>
      <c:catAx>
        <c:axId val="1618097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18084112"/>
        <c:crosses val="autoZero"/>
        <c:auto val="1"/>
        <c:lblAlgn val="ctr"/>
        <c:lblOffset val="100"/>
        <c:noMultiLvlLbl val="0"/>
      </c:catAx>
      <c:valAx>
        <c:axId val="1618084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18097424"/>
        <c:crosses val="autoZero"/>
        <c:crossBetween val="between"/>
        <c:majorUnit val="2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kpi+KPI</a:t>
            </a:r>
            <a:r>
              <a:rPr lang="en-US" sz="1800" b="0" i="0" baseline="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i="0" baseline="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indekso</a:t>
            </a:r>
            <a:r>
              <a:rPr lang="en-US" sz="1800" b="0" i="0" baseline="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i="0" baseline="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pasiskirstymas</a:t>
            </a:r>
            <a:r>
              <a:rPr lang="en-US" sz="1800" b="0" i="0" baseline="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i="0" baseline="0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pagal</a:t>
            </a:r>
            <a:r>
              <a:rPr lang="en-US" sz="1800" b="0" i="0" baseline="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800" b="0" i="0" baseline="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vaikų amžių</a:t>
            </a:r>
            <a:endParaRPr lang="lt-LT" sz="20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accent6">
                    <a:lumMod val="75000"/>
                  </a:schemeClr>
                </a:solidFill>
              </a:defRPr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16082339490213099"/>
          <c:y val="8.42886839522805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62" b="0" i="0" u="none" strike="noStrike" kern="1200" spc="0" baseline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Lapas1!$A$2:$A$9</c:f>
              <c:strCache>
                <c:ptCount val="8"/>
                <c:pt idx="0">
                  <c:v>1 m.</c:v>
                </c:pt>
                <c:pt idx="1">
                  <c:v>2 m.</c:v>
                </c:pt>
                <c:pt idx="2">
                  <c:v>3 m.</c:v>
                </c:pt>
                <c:pt idx="3">
                  <c:v>4 m.</c:v>
                </c:pt>
                <c:pt idx="4">
                  <c:v>5 m.</c:v>
                </c:pt>
                <c:pt idx="5">
                  <c:v>6 m.</c:v>
                </c:pt>
                <c:pt idx="6">
                  <c:v>7 m.</c:v>
                </c:pt>
                <c:pt idx="7">
                  <c:v>Bendras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0.73</c:v>
                </c:pt>
                <c:pt idx="3">
                  <c:v>1.38</c:v>
                </c:pt>
                <c:pt idx="4">
                  <c:v>1.94</c:v>
                </c:pt>
                <c:pt idx="5">
                  <c:v>3.82</c:v>
                </c:pt>
                <c:pt idx="6">
                  <c:v>4</c:v>
                </c:pt>
                <c:pt idx="7">
                  <c:v>1.65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CC-42BD-8FD4-C1A469B0B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20121552"/>
        <c:axId val="1620137776"/>
      </c:barChart>
      <c:catAx>
        <c:axId val="162012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20137776"/>
        <c:crosses val="autoZero"/>
        <c:auto val="1"/>
        <c:lblAlgn val="ctr"/>
        <c:lblOffset val="100"/>
        <c:noMultiLvlLbl val="0"/>
      </c:catAx>
      <c:valAx>
        <c:axId val="1620137776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2012155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Vaikų, neturinčių ėduonies pažeistų, plombuotų ir išrautų dantų, dalis (proc.)</c:v>
                </c:pt>
              </c:strCache>
            </c:strRef>
          </c:tx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Lopšelinukai</c:v>
                </c:pt>
                <c:pt idx="1">
                  <c:v>Darželinukai</c:v>
                </c:pt>
                <c:pt idx="2">
                  <c:v>Priešmokyklinukai</c:v>
                </c:pt>
                <c:pt idx="3">
                  <c:v>Bendras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82.4</c:v>
                </c:pt>
                <c:pt idx="1">
                  <c:v>32</c:v>
                </c:pt>
                <c:pt idx="2">
                  <c:v>16</c:v>
                </c:pt>
                <c:pt idx="3">
                  <c:v>34.549999999999997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35-42CA-A252-0CADB89DAB73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Vaikų, neturinčių sąkandžio patologijos, dalis (proc.)</c:v>
                </c:pt>
              </c:strCache>
            </c:strRef>
          </c:tx>
          <c:spPr>
            <a:noFill/>
            <a:ln w="25400" cap="flat" cmpd="sng" algn="ctr">
              <a:solidFill>
                <a:schemeClr val="accent2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Lopšelinukai</c:v>
                </c:pt>
                <c:pt idx="1">
                  <c:v>Darželinukai</c:v>
                </c:pt>
                <c:pt idx="2">
                  <c:v>Priešmokyklinukai</c:v>
                </c:pt>
                <c:pt idx="3">
                  <c:v>Bendras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97</c:v>
                </c:pt>
                <c:pt idx="1">
                  <c:v>85.3</c:v>
                </c:pt>
                <c:pt idx="2">
                  <c:v>90</c:v>
                </c:pt>
                <c:pt idx="3">
                  <c:v>86.36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35-42CA-A252-0CADB89DAB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1564824608"/>
        <c:axId val="1564829184"/>
      </c:barChart>
      <c:catAx>
        <c:axId val="15648246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64829184"/>
        <c:crosses val="autoZero"/>
        <c:auto val="1"/>
        <c:lblAlgn val="ctr"/>
        <c:lblOffset val="100"/>
        <c:noMultiLvlLbl val="0"/>
      </c:catAx>
      <c:valAx>
        <c:axId val="1564829184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64824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2B2D5-4487-4D0E-9E69-A5A628F0EB3A}" type="datetimeFigureOut">
              <a:rPr lang="lt-LT" smtClean="0"/>
              <a:t>2021-03-06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2CEE4-5F9C-42BA-9C68-6B4C42230E0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4867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0193-3592-4403-B62E-667AAD33EC75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0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C8E-991D-496C-9CC9-E7DA635B9F07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9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3ECA0-D76D-4BFD-B584-3E23E1AB11ED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9860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3F18-28B5-40F8-865B-EABFC2FED692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06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8CFDC-5C16-4215-BB9D-98012BAC2B60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760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2EBD-F671-4285-AC24-4A9F09AEBE4B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2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7CCC-D4A8-47A6-80FB-889FBB14B701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15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F4-0BB2-4ED7-AAC0-05BF3845FFBB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18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1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0E4B-F4AA-46C1-9933-66D691C12F86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6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C9215-AE7C-4A06-BC3A-9A2CF5CFA138}" type="datetime1">
              <a:rPr lang="lt-LT" smtClean="0"/>
              <a:t>2021-03-06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59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74D87-EFBC-4653-92A6-EFE2B34E5BAC}" type="datetime1">
              <a:rPr lang="lt-LT" smtClean="0"/>
              <a:t>2021-03-06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91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C006-93A1-47C9-9AE1-218FB8019322}" type="datetime1">
              <a:rPr lang="lt-LT" smtClean="0"/>
              <a:t>2021-03-06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5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A039-19F3-4EA2-BE3C-C3F272B27BB5}" type="datetime1">
              <a:rPr lang="lt-LT" smtClean="0"/>
              <a:t>2021-03-06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8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1335B-7AE6-4662-B2B5-DDA82658E0F8}" type="datetime1">
              <a:rPr lang="lt-LT" smtClean="0"/>
              <a:t>2021-03-06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2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1DEB-C38D-4689-9E4F-103DC4F69F1E}" type="datetime1">
              <a:rPr lang="lt-LT" smtClean="0"/>
              <a:t>2021-03-06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9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077C9-4307-4C04-9814-BBDD27BE4C6C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6230535-54B3-4B98-94CE-30C9DB042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7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720EEF2-FDC2-4890-9FDF-B6C99CE05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168925"/>
            <a:ext cx="7766936" cy="3449728"/>
          </a:xfrm>
        </p:spPr>
        <p:txBody>
          <a:bodyPr>
            <a:noAutofit/>
          </a:bodyPr>
          <a:lstStyle/>
          <a:p>
            <a:pPr algn="ctr"/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Klaip</a:t>
            </a:r>
            <a:r>
              <a:rPr lang="lt-LT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ėdos</a:t>
            </a:r>
            <a:r>
              <a:rPr lang="lt-LT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lopšelio-darželio „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Nyk</a:t>
            </a:r>
            <a:r>
              <a:rPr lang="lt-LT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štukas</a:t>
            </a:r>
            <a:r>
              <a:rPr lang="lt-LT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lankančių vaikų sveikatos patikrinimų 20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20-2021</a:t>
            </a:r>
            <a:r>
              <a:rPr lang="lt-LT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lt-LT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t-LT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duomenų analizė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F155B37E-41EE-41C5-A5A9-827327A2F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415349"/>
            <a:ext cx="7766936" cy="547452"/>
          </a:xfrm>
        </p:spPr>
        <p:txBody>
          <a:bodyPr/>
          <a:lstStyle/>
          <a:p>
            <a:pPr algn="r"/>
            <a:r>
              <a:rPr lang="en-US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Parengė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visuomenės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sveikatos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specialistė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Evelina </a:t>
            </a:r>
            <a:r>
              <a:rPr lang="en-US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Araminaitė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547CA611-DD1B-49C3-9436-278076828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543" y="0"/>
            <a:ext cx="3081918" cy="905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81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31F9993-6059-4EA5-9505-5E8322DB0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768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lt-LT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Fizinio lavinimo grupės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28CEC9B-5D2B-4270-96B4-B43EF495A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BEB4D667-BC18-48E8-ABC3-BFD0407CB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10</a:t>
            </a:fld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8524F4AB-5528-4565-9BF8-4A429DB7C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623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F9ACEC5-D1C0-4A24-AB0D-7D24527B8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11862"/>
            <a:ext cx="8596668" cy="1083602"/>
          </a:xfrm>
        </p:spPr>
        <p:txBody>
          <a:bodyPr>
            <a:normAutofit/>
          </a:bodyPr>
          <a:lstStyle/>
          <a:p>
            <a:pPr algn="ctr"/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Vaikų pasiskirstymas pagal fizinio ugdymo grupes </a:t>
            </a:r>
            <a:b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2019-2021 m. (proc.)</a:t>
            </a:r>
          </a:p>
        </p:txBody>
      </p:sp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A4A7FADE-EEAA-4DF4-AE7A-E61FDA7B37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307083"/>
              </p:ext>
            </p:extLst>
          </p:nvPr>
        </p:nvGraphicFramePr>
        <p:xfrm>
          <a:off x="677863" y="1884784"/>
          <a:ext cx="9025974" cy="4261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739B81E-366C-43B8-9CC9-614837FF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10F4FEE2-C0D1-4645-A930-A82E2088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11</a:t>
            </a:fld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98A16C9B-93A3-45FC-9FB8-3F335D0971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65"/>
            <a:ext cx="240812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348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95B548C-4831-4E65-BC36-F55163C20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163" y="2556588"/>
            <a:ext cx="8596668" cy="1400574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lt-LT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antų</a:t>
            </a:r>
            <a:r>
              <a:rPr lang="lt-LT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 žandikaulių būklė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aveikslėlis 2">
            <a:extLst>
              <a:ext uri="{FF2B5EF4-FFF2-40B4-BE49-F238E27FC236}">
                <a16:creationId xmlns:a16="http://schemas.microsoft.com/office/drawing/2014/main" id="{A2FA416A-1D91-4B75-A654-418E5DDA9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F7D4C62-6EDF-4D32-8F23-533CF576F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06DD9-5953-46FE-B2F0-D1C84B6B5556}" type="datetime1">
              <a:rPr lang="lt-LT" smtClean="0"/>
              <a:t>2021-03-06</a:t>
            </a:fld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A19E231-0FE3-41C7-8E2D-E89521023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EA15144-F774-40C7-BC8F-B2278E6CA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707197"/>
            <a:ext cx="7581763" cy="1088268"/>
          </a:xfrm>
        </p:spPr>
        <p:txBody>
          <a:bodyPr>
            <a:noAutofit/>
          </a:bodyPr>
          <a:lstStyle/>
          <a:p>
            <a:pPr algn="r"/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Dantų ėduonies intensyvumo (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kpi+KPI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indeksas </a:t>
            </a:r>
            <a:b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2020/2021 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92540D74-D3BD-45A0-9300-2395B9F9C2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205992"/>
              </p:ext>
            </p:extLst>
          </p:nvPr>
        </p:nvGraphicFramePr>
        <p:xfrm>
          <a:off x="204349" y="1839836"/>
          <a:ext cx="5229069" cy="3371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5936119-1880-494F-B816-A824980BC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D813F6CD-3678-4406-9786-FC0275A65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13</a:t>
            </a:fld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29E6EF59-AD7B-484B-B2B0-4A063E69D2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C0189DB-DFDF-4D23-92CC-DB8982DBE5EF}"/>
              </a:ext>
            </a:extLst>
          </p:cNvPr>
          <p:cNvSpPr txBox="1"/>
          <p:nvPr/>
        </p:nvSpPr>
        <p:spPr>
          <a:xfrm>
            <a:off x="8590662" y="358779"/>
            <a:ext cx="3156991" cy="178510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7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s-ES_tradnl" sz="1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kpi+KPI</a:t>
            </a:r>
            <a:r>
              <a:rPr lang="es-ES_tradnl" sz="1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_tradnl" sz="1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indekso</a:t>
            </a:r>
            <a:r>
              <a:rPr lang="es-ES_tradnl" sz="1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ribos: </a:t>
            </a:r>
          </a:p>
          <a:p>
            <a:r>
              <a:rPr lang="es-ES_tradnl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Labai</a:t>
            </a:r>
            <a:r>
              <a:rPr lang="es-ES_tradnl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_tradnl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žemas</a:t>
            </a:r>
            <a:r>
              <a:rPr lang="es-ES_tradnl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s-ES_tradnl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mažiau</a:t>
            </a:r>
            <a:r>
              <a:rPr lang="es-ES_tradnl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_tradnl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nei</a:t>
            </a:r>
            <a:r>
              <a:rPr lang="es-ES_tradnl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1,2. </a:t>
            </a:r>
          </a:p>
          <a:p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Žemas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- 1,2-2,6. </a:t>
            </a:r>
          </a:p>
          <a:p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Vidutinis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2,7-4,4. </a:t>
            </a:r>
          </a:p>
          <a:p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Aukštas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4,5-6,5. </a:t>
            </a:r>
          </a:p>
          <a:p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Labai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aukštas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daugiau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6,5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lt-LT" altLang="lt-LT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aveikslėlis 12">
            <a:extLst>
              <a:ext uri="{FF2B5EF4-FFF2-40B4-BE49-F238E27FC236}">
                <a16:creationId xmlns:a16="http://schemas.microsoft.com/office/drawing/2014/main" id="{B0B9CC28-E79A-4538-AAD9-F4DF2DC688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6515" y="2851080"/>
            <a:ext cx="5948293" cy="3174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517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A2A613B-5472-40C3-8BE2-2C24ED2AA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07196"/>
            <a:ext cx="8596668" cy="1223203"/>
          </a:xfrm>
        </p:spPr>
        <p:txBody>
          <a:bodyPr>
            <a:normAutofit/>
          </a:bodyPr>
          <a:lstStyle/>
          <a:p>
            <a:pPr algn="ctr"/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Vaikai, turintys sveikus dantis, 2020/2021 m. m.</a:t>
            </a:r>
            <a:endParaRPr lang="lt-L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C332E236-6502-467D-9135-FDD7874A27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478501"/>
              </p:ext>
            </p:extLst>
          </p:nvPr>
        </p:nvGraphicFramePr>
        <p:xfrm>
          <a:off x="677863" y="1492898"/>
          <a:ext cx="8755386" cy="4549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D1F87EC3-8756-48AD-B035-3985869AB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1B403467-9456-4004-87E6-47BD2CFC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14</a:t>
            </a:fld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12D4D74C-B750-47C3-92E6-908377E5D9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380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881307A-9C4F-4229-8BC1-8402DF12D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88158"/>
            <a:ext cx="8596668" cy="735290"/>
          </a:xfrm>
        </p:spPr>
        <p:txBody>
          <a:bodyPr>
            <a:normAutofit/>
          </a:bodyPr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Apibendrinimas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180EFD0-3F85-4C26-BE46-A280C6205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03445"/>
            <a:ext cx="8596668" cy="4393659"/>
          </a:xfrm>
        </p:spPr>
        <p:txBody>
          <a:bodyPr/>
          <a:lstStyle/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20/2021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profilaktiškai sveikatą pasitikrino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93,3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vaikų;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79,5 proc.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vaik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ų, gali dalyvauti ugdymo veikloje be jokių apribojimų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2019/2020 m. m. normal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kūno svorį turėjo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52,3 proc.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vaik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ų, 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2020/2021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 m. –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59,3 proc. vis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vaikų;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Pagrindinę fizinio ugdymo grupę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2019/2020 m. m.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sudarė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vaik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ų, 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2020/2021 m. m. – 89,7 proc.;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2020/2021 m. m. 39,7 proc.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vaikų turėjo labai žemą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+KPI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indeks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ą;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86,36 proc.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vaikų neturėjo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sąkandžio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patologijos, 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34,55 proc. –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ėduonies pažeistų, plombuotų ir išrautų dantų.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FB415FCD-991C-4D00-BE5A-8B14727DA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9451330A-F4CA-4677-91CE-B3DD89CB8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BA4A1-4DEA-432B-A8FD-D80AC041CDE9}" type="datetime1">
              <a:rPr lang="lt-LT" smtClean="0"/>
              <a:t>2021-03-06</a:t>
            </a:fld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2AC10FC-821C-41C7-92EE-2525D4885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559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93AF201-DCFD-4E41-99E2-9794CB654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35290"/>
            <a:ext cx="8596668" cy="1195109"/>
          </a:xfrm>
        </p:spPr>
        <p:txBody>
          <a:bodyPr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A3C3FAA-4FCF-4B42-BF47-E2C51858B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3486"/>
            <a:ext cx="8596668" cy="4514765"/>
          </a:xfrm>
        </p:spPr>
        <p:txBody>
          <a:bodyPr>
            <a:normAutofit/>
          </a:bodyPr>
          <a:lstStyle/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Tikslinga vaikų tėvus įtraukti į sveikatos stiprinimo veiklas – organizuoti ir vykdyti mokymus, apimančius aiškią, išsamią ir patikimą informaciją apie mitybą, fizinį aktyvumą.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Būtina vaikų sveikatos priežiūrą vykdyti visomis kryptimis, ypatingą dėmesį skiriant regos sutrikimų profilaktikai: tinkamai aplinkai (žaidimų vieta, sėdėjimo poza, apšvietimas, laiko leidimas prie kompiuterio ir televizoriaus), poilsiui (akių mankštelės), pilnavertei mitybai bei profilaktiniam regėjimo tikrinimui.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Mažinti gyvensenos rizikos veiksnius, kurie sąlygotų kvėpavimo sistemos ligas, didelį dėmesį skiriant profilaktikai (tinkama higiena, mityba, fizinis aktyvumas darbo – poilsio režimas).</a:t>
            </a:r>
          </a:p>
          <a:p>
            <a:endParaRPr lang="en-US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7B735D5F-838C-4502-8E39-5AF6CE122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564"/>
            <a:ext cx="2408129" cy="707197"/>
          </a:xfrm>
          <a:prstGeom prst="rect">
            <a:avLst/>
          </a:prstGeom>
        </p:spPr>
      </p:pic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1360F23-08E0-4D86-BC67-0E9A2F9BF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AC987-9189-418A-8B5B-17FD2E8349D9}" type="datetime1">
              <a:rPr lang="lt-LT" smtClean="0"/>
              <a:t>2021-03-06</a:t>
            </a:fld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8DFC3B9-045F-497A-A962-4BC2FDD9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5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urinio vietos rezervavimo ženklas 6">
            <a:extLst>
              <a:ext uri="{FF2B5EF4-FFF2-40B4-BE49-F238E27FC236}">
                <a16:creationId xmlns:a16="http://schemas.microsoft.com/office/drawing/2014/main" id="{08BECA16-1BFE-4154-8B13-C1185C5313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9857" y="1659671"/>
            <a:ext cx="5552286" cy="3538658"/>
          </a:xfrm>
          <a:prstGeom prst="rect">
            <a:avLst/>
          </a:prstGeom>
        </p:spPr>
      </p:pic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0CFBCA8-41B2-4FE8-B7C1-8C80957F3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C48E1035-42FD-42CD-B839-A437EF937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17</a:t>
            </a:fld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FA2FCC61-ECBE-49E2-B698-92F2A65F18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528" y="0"/>
            <a:ext cx="4892943" cy="143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29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86621C0-D8ED-4DCB-B02C-43373CAF9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29807"/>
            <a:ext cx="8596668" cy="829388"/>
          </a:xfrm>
        </p:spPr>
        <p:txBody>
          <a:bodyPr>
            <a:noAutofit/>
          </a:bodyPr>
          <a:lstStyle/>
          <a:p>
            <a:pPr algn="ctr"/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Vaikų sveikatos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duomen</a:t>
            </a:r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analizės aprašymas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3624E10-C3E6-4FF7-B7D5-701EE442A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955" y="2295331"/>
            <a:ext cx="8596668" cy="3567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Lietuvos Respublikos sveikatos apsaugos ministro 2016 m. sausio 26 d. įsakymu Nr. V-93 patvirtintos Lietuvos higienos normos HN 75:2016 „Ikimokyklinio ir priešmokyklinio ugdymo programų vykdymo bendrieji sveikatos saugos reikalavimai“ 79 punkte nurodyta, kad priimant vaiką į įstaigą ir vėliau kiekvienais metais turi būti pateiktas sveikatos pažymėjimas.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98D92A80-E567-4765-A30B-A792EEC18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3852E896-5F6E-406E-9886-FA60D429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EB02-CFAF-405D-9220-8591DCFB18D8}" type="datetime1">
              <a:rPr lang="lt-LT" smtClean="0"/>
              <a:t>2021-03-06</a:t>
            </a:fld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8745658-7333-4863-90FB-3BE40CEBE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15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063AFCC-18AF-49AD-81F4-791C7EAEC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73573"/>
            <a:ext cx="8596668" cy="865170"/>
          </a:xfrm>
        </p:spPr>
        <p:txBody>
          <a:bodyPr>
            <a:noAutofit/>
          </a:bodyPr>
          <a:lstStyle/>
          <a:p>
            <a:pPr algn="ctr"/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Vaikų sveikatos duomenų analizės aprašymas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4644248-7398-484D-BA8B-1372B18E0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50098"/>
            <a:ext cx="8596668" cy="4091264"/>
          </a:xfrm>
        </p:spPr>
        <p:txBody>
          <a:bodyPr/>
          <a:lstStyle/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Duomenys apie vaikų sveikatos būklę gaunami iš statistinės apskaitos formos Nr. E027-1 „Mokinio sveikatos pažymėjimas“, patvirtintos Lietuvos Respublikos sveikatos apsaugos ministro 2019 m. gegužės 14 d. įsakymu Nr. V-565 „Dėl elektroninės statistinės apskaitos formos Nr. E027-1 „Mokinio sveikatos pažymėjimas“ patvirtinimo“.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 2020 m. sausio 1 d. pažymėjimai teikiami per Elektroninės sveikatos paslaugų ir bendradarbiavimo infrastruktūros informacinę sistemą (ESPBI IS). Elektroniniu būdu užpildyti ir pasirašyti pažymėjimai perduodami į Higienos instituto Vaikų sveikatos stebėsenos informacinę sistemą (VSS IS). </a:t>
            </a:r>
          </a:p>
          <a:p>
            <a:endParaRPr lang="en-US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43755290-8E61-41B1-8F66-29DAF03DA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34B78116-8E3F-474E-B693-A87735DE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3F9C-257E-4E8A-BF9B-4A54F25A4CE9}" type="datetime1">
              <a:rPr lang="lt-LT" smtClean="0"/>
              <a:t>2021-03-06</a:t>
            </a:fld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E055640C-6392-495A-80F1-0282B45C7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602066F-601A-4FF4-829C-D31080000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16638"/>
            <a:ext cx="8596668" cy="1113762"/>
          </a:xfrm>
        </p:spPr>
        <p:txBody>
          <a:bodyPr>
            <a:norm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Vaikų sveikatos analizės rezultatų svarba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A3CEAFF-5703-46DE-94CF-A4688B68E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Kasmetinių vaikų profilaktinių patikrinimų duomenys reikalingi kryptingai planuoti ir įgyvendinti sveikatos priežiūrą lopšelio-darželio „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Nyk</a:t>
            </a:r>
            <a:r>
              <a:rPr lang="lt-L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štukas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įstaigoje, organizuoti tikslesnes sveikatos stiprinimo priemones, susijusias su ligų ir traumų profilaktika.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Išnagrinėjus sveikatą atspindinčius rodiklius ir gydytojo rekomendacijas, galime kryptingai  įgyvendinti sveikatos priežiūrą ugdymo veikloje.</a:t>
            </a:r>
          </a:p>
          <a:p>
            <a:pPr marL="0" indent="0">
              <a:buNone/>
            </a:pPr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F811F179-94CB-4891-958C-EB7AF318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D7492F0-3E38-4856-9530-50973EBEA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FAF3F-02E3-45F9-B440-4D77939EC38C}" type="datetime1">
              <a:rPr lang="lt-LT" smtClean="0"/>
              <a:t>2021-03-06</a:t>
            </a:fld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EF55A0E7-1CC6-42BB-8330-5BDB4C621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68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FD3B450-785D-4621-87C1-03A8E7971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61047"/>
            <a:ext cx="8596668" cy="922694"/>
          </a:xfrm>
        </p:spPr>
        <p:txBody>
          <a:bodyPr>
            <a:normAutofit/>
          </a:bodyPr>
          <a:lstStyle/>
          <a:p>
            <a:pPr algn="ctr"/>
            <a:r>
              <a:rPr lang="lt-LT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Pasitikrinę</a:t>
            </a:r>
            <a:r>
              <a:rPr lang="lt-LT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sveikatą vaikai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8E4BE54-F748-478D-9447-443BE4A13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D7C72127-D732-4485-85CF-1073E62CF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5</a:t>
            </a:fld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43BFD9C5-0FD7-4826-B7A0-5C8A7D358A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288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33456E7-9AA1-478E-AAC4-EA0AB73F9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07196"/>
            <a:ext cx="8596668" cy="1223203"/>
          </a:xfrm>
        </p:spPr>
        <p:txBody>
          <a:bodyPr>
            <a:normAutofit/>
          </a:bodyPr>
          <a:lstStyle/>
          <a:p>
            <a:pPr algn="ctr"/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Pasitikrinusiųjų ir nepasitikrinusiųjų sveikatą vaikų pokyčiai 2019-2020 m. (proc.)</a:t>
            </a:r>
          </a:p>
        </p:txBody>
      </p:sp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F782642B-4D4F-481A-9C83-2148114BC4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491739"/>
              </p:ext>
            </p:extLst>
          </p:nvPr>
        </p:nvGraphicFramePr>
        <p:xfrm>
          <a:off x="677862" y="2024744"/>
          <a:ext cx="8979321" cy="4017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A8746889-6AA0-4889-9A29-2B247453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BAA66DDF-D12A-483D-B914-74140598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6</a:t>
            </a:fld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4A868C2C-D670-48E4-B608-2D51E4EED3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264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EDC329E-105B-4548-A043-924C9757D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07197"/>
            <a:ext cx="8596668" cy="1088929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Bendrosios ir specialiosios rekomendacijos, pritaikytas maitinimas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7BC1B105-E559-4AFA-8230-86E29EF500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88817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E7B408B-5EBD-4E4B-AD20-005E6BA6E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49644D9C-B459-44CD-9AC6-2063B6C9D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7</a:t>
            </a:fld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3D091F8E-598F-43CF-A86B-CB65F5FBA6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35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DEECDD6-12AD-48A3-9741-F9896C817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064" y="2318657"/>
            <a:ext cx="8192454" cy="2220685"/>
          </a:xfrm>
        </p:spPr>
        <p:txBody>
          <a:bodyPr>
            <a:normAutofit/>
          </a:bodyPr>
          <a:lstStyle/>
          <a:p>
            <a:pPr algn="ctr"/>
            <a:r>
              <a:rPr lang="lt-LT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Kūno masės indeksas </a:t>
            </a:r>
            <a:br>
              <a:rPr lang="lt-LT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(toliau – KMI)</a:t>
            </a:r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C8D1E1E6-1203-41CC-9CF1-E506B7341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94EB4FB0-6A31-40BB-BC85-FD725BBE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08F0-6B6C-4BDC-BC1D-16273DD5C8A7}" type="datetime1">
              <a:rPr lang="lt-LT" smtClean="0"/>
              <a:t>2021-03-06</a:t>
            </a:fld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2074C28-7B35-4DAB-8BD5-5F100EBE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96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7D78083-3354-499C-816C-F1CC37E23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07196"/>
            <a:ext cx="8596668" cy="1168257"/>
          </a:xfrm>
        </p:spPr>
        <p:txBody>
          <a:bodyPr>
            <a:normAutofit/>
          </a:bodyPr>
          <a:lstStyle/>
          <a:p>
            <a:pPr algn="ctr"/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Vaikų pasiskirstymas pagal KMI, </a:t>
            </a:r>
            <a:b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2019-2021 m. (proc.)</a:t>
            </a:r>
          </a:p>
        </p:txBody>
      </p:sp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819FB4CB-C5A8-411A-B35E-B34C605747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4760443"/>
              </p:ext>
            </p:extLst>
          </p:nvPr>
        </p:nvGraphicFramePr>
        <p:xfrm>
          <a:off x="677334" y="1875453"/>
          <a:ext cx="8596841" cy="4275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A78A0CBF-679C-4B1D-9AA7-EAE2C88EE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56C97-8EE2-46C2-B53E-BBF37ADE0953}" type="datetime1">
              <a:rPr lang="lt-LT" smtClean="0"/>
              <a:t>2021-03-06</a:t>
            </a:fld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80ECC005-BA0C-4A52-9E8E-89BAE4A8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0535-54B3-4B98-94CE-30C9DB0423ED}" type="slidenum">
              <a:rPr lang="en-US" smtClean="0"/>
              <a:t>9</a:t>
            </a:fld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34C22CAD-C43D-4021-B2FE-37E297BF3F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0812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04550"/>
      </p:ext>
    </p:extLst>
  </p:cSld>
  <p:clrMapOvr>
    <a:masterClrMapping/>
  </p:clrMapOvr>
</p:sld>
</file>

<file path=ppt/theme/theme1.xml><?xml version="1.0" encoding="utf-8"?>
<a:theme xmlns:a="http://schemas.openxmlformats.org/drawingml/2006/main" name="Briaunota">
  <a:themeElements>
    <a:clrScheme name="Briauno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Briauno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auno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795</TotalTime>
  <Words>627</Words>
  <Application>Microsoft Office PowerPoint</Application>
  <PresentationFormat>Plačiaekranė</PresentationFormat>
  <Paragraphs>71</Paragraphs>
  <Slides>17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17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</vt:lpstr>
      <vt:lpstr>Wingdings 3</vt:lpstr>
      <vt:lpstr>Briaunota</vt:lpstr>
      <vt:lpstr>Klaipėdos lopšelio-darželio „Nykštukas“ lankančių vaikų sveikatos patikrinimų 2020-2021 m. m. duomenų analizė</vt:lpstr>
      <vt:lpstr>Vaikų sveikatos duomenų analizės aprašymas (1)</vt:lpstr>
      <vt:lpstr>Vaikų sveikatos duomenų analizės aprašymas (2)</vt:lpstr>
      <vt:lpstr>Vaikų sveikatos analizės rezultatų svarba</vt:lpstr>
      <vt:lpstr>Pasitikrinę sveikatą vaikai</vt:lpstr>
      <vt:lpstr>Pasitikrinusiųjų ir nepasitikrinusiųjų sveikatą vaikų pokyčiai 2019-2020 m. (proc.)</vt:lpstr>
      <vt:lpstr>Bendrosios ir specialiosios rekomendacijos, pritaikytas maitinimas</vt:lpstr>
      <vt:lpstr>Kūno masės indeksas  (toliau – KMI)</vt:lpstr>
      <vt:lpstr>Vaikų pasiskirstymas pagal KMI,  2019-2021 m. (proc.)</vt:lpstr>
      <vt:lpstr>Fizinio lavinimo grupės</vt:lpstr>
      <vt:lpstr>Vaikų pasiskirstymas pagal fizinio ugdymo grupes  2019-2021 m. (proc.)</vt:lpstr>
      <vt:lpstr>Dantų ir žandikaulių būklė</vt:lpstr>
      <vt:lpstr>Dantų ėduonies intensyvumo (kpi+KPI) indeksas  2020/2021 m.m.</vt:lpstr>
      <vt:lpstr>Vaikai, turintys sveikus dantis, 2020/2021 m. m.</vt:lpstr>
      <vt:lpstr>Apibendrinimas</vt:lpstr>
      <vt:lpstr>Rekomendacijos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Lopšelio-darželio „Inkarėlis“ lankančių vaikų sveikatos patikrinimų 2019 metų duomenų analizė</dc:title>
  <dc:creator>Evelina Araminaite</dc:creator>
  <cp:lastModifiedBy>Sveikatos Biuras</cp:lastModifiedBy>
  <cp:revision>69</cp:revision>
  <dcterms:created xsi:type="dcterms:W3CDTF">2020-01-28T14:49:15Z</dcterms:created>
  <dcterms:modified xsi:type="dcterms:W3CDTF">2021-03-06T12:27:16Z</dcterms:modified>
</cp:coreProperties>
</file>