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256" r:id="rId3"/>
    <p:sldId id="272" r:id="rId4"/>
    <p:sldId id="276" r:id="rId5"/>
    <p:sldId id="277" r:id="rId6"/>
    <p:sldId id="278" r:id="rId7"/>
    <p:sldId id="284" r:id="rId8"/>
    <p:sldId id="288" r:id="rId9"/>
    <p:sldId id="281" r:id="rId10"/>
    <p:sldId id="290" r:id="rId11"/>
    <p:sldId id="289" r:id="rId12"/>
    <p:sldId id="291" r:id="rId13"/>
    <p:sldId id="286" r:id="rId14"/>
    <p:sldId id="295" r:id="rId15"/>
    <p:sldId id="300" r:id="rId16"/>
    <p:sldId id="292" r:id="rId17"/>
    <p:sldId id="297" r:id="rId18"/>
    <p:sldId id="294" r:id="rId19"/>
    <p:sldId id="298" r:id="rId20"/>
    <p:sldId id="293" r:id="rId21"/>
    <p:sldId id="280" r:id="rId22"/>
    <p:sldId id="273" r:id="rId23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336600"/>
    <a:srgbClr val="FFCC00"/>
    <a:srgbClr val="FF9966"/>
    <a:srgbClr val="FFCC99"/>
    <a:srgbClr val="FFFFFF"/>
    <a:srgbClr val="9900CC"/>
    <a:srgbClr val="800080"/>
    <a:srgbClr val="D5A82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94622" autoAdjust="0"/>
  </p:normalViewPr>
  <p:slideViewPr>
    <p:cSldViewPr snapToGrid="0" snapToObjects="1">
      <p:cViewPr>
        <p:scale>
          <a:sx n="82" d="100"/>
          <a:sy n="82" d="100"/>
        </p:scale>
        <p:origin x="48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13.7</c:v>
                </c:pt>
                <c:pt idx="1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</c:v>
                </c:pt>
              </c:strCache>
            </c:strRef>
          </c:tx>
          <c:spPr>
            <a:solidFill>
              <a:srgbClr val="FFCC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CC00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  <a:sp3d contourW="9525">
                <a:contourClr>
                  <a:schemeClr val="accent2">
                    <a:shade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E16-4D1E-8E3B-B44076577044}"/>
              </c:ext>
            </c:extLst>
          </c:dPt>
          <c:dLbls>
            <c:dLbl>
              <c:idx val="0"/>
              <c:layout>
                <c:manualLayout>
                  <c:x val="-9.3750000000000028E-2"/>
                  <c:y val="-2.34374985582247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86.3</c:v>
                </c:pt>
                <c:pt idx="1">
                  <c:v>97.3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64893760"/>
        <c:axId val="1764885856"/>
        <c:axId val="0"/>
      </c:bar3DChart>
      <c:catAx>
        <c:axId val="176489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764885856"/>
        <c:crosses val="autoZero"/>
        <c:auto val="1"/>
        <c:lblAlgn val="ctr"/>
        <c:lblOffset val="100"/>
        <c:noMultiLvlLbl val="0"/>
      </c:catAx>
      <c:valAx>
        <c:axId val="176488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76489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164845792622608"/>
          <c:y val="0.14840568722898084"/>
          <c:w val="0.25744532781248736"/>
          <c:h val="0.51175058367676041"/>
        </c:manualLayout>
      </c:layout>
      <c:overlay val="0"/>
      <c:spPr>
        <a:solidFill>
          <a:srgbClr val="FFCC99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2021-2022 m.m.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88.4</c:v>
                </c:pt>
                <c:pt idx="1">
                  <c:v>11.6</c:v>
                </c:pt>
                <c:pt idx="2">
                  <c:v>2.2999999999999998</c:v>
                </c:pt>
                <c:pt idx="3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8-4E42-A2BD-C05B8DADAFE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2022-2023 m.m.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90.8</c:v>
                </c:pt>
                <c:pt idx="1">
                  <c:v>9.1999999999999993</c:v>
                </c:pt>
                <c:pt idx="2">
                  <c:v>1.6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D8-4E42-A2BD-C05B8DADAFE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2023-2024 m.m.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90.5</c:v>
                </c:pt>
                <c:pt idx="1">
                  <c:v>9.6</c:v>
                </c:pt>
                <c:pt idx="2">
                  <c:v>3.4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0D-447B-B8EA-530A9B9F6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6589711"/>
        <c:axId val="1086593039"/>
      </c:barChart>
      <c:catAx>
        <c:axId val="1086589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086593039"/>
        <c:crosses val="autoZero"/>
        <c:auto val="1"/>
        <c:lblAlgn val="ctr"/>
        <c:lblOffset val="100"/>
        <c:noMultiLvlLbl val="0"/>
      </c:catAx>
      <c:valAx>
        <c:axId val="108659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086589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2020-2021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Per mažas</c:v>
                </c:pt>
                <c:pt idx="1">
                  <c:v>Normalus</c:v>
                </c:pt>
                <c:pt idx="2">
                  <c:v>Antsvoris</c:v>
                </c:pt>
                <c:pt idx="3">
                  <c:v>Nutukimas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0.0</c:formatCode>
                <c:ptCount val="5"/>
                <c:pt idx="0">
                  <c:v>19.100000000000001</c:v>
                </c:pt>
                <c:pt idx="1">
                  <c:v>59.3</c:v>
                </c:pt>
                <c:pt idx="2">
                  <c:v>7.7</c:v>
                </c:pt>
                <c:pt idx="3">
                  <c:v>3.1</c:v>
                </c:pt>
                <c:pt idx="4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E-4894-8141-C5B45F4D6CC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2021-2022 m.m.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cat>
            <c:strRef>
              <c:f>Lapas1!$A$2:$A$6</c:f>
              <c:strCache>
                <c:ptCount val="5"/>
                <c:pt idx="0">
                  <c:v>Per mažas</c:v>
                </c:pt>
                <c:pt idx="1">
                  <c:v>Normalus</c:v>
                </c:pt>
                <c:pt idx="2">
                  <c:v>Antsvoris</c:v>
                </c:pt>
                <c:pt idx="3">
                  <c:v>Nutukimas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0.0</c:formatCode>
                <c:ptCount val="5"/>
                <c:pt idx="0">
                  <c:v>27.2</c:v>
                </c:pt>
                <c:pt idx="1">
                  <c:v>56</c:v>
                </c:pt>
                <c:pt idx="2">
                  <c:v>6.4</c:v>
                </c:pt>
                <c:pt idx="3">
                  <c:v>2.9</c:v>
                </c:pt>
                <c:pt idx="4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8-4B68-A965-6895DC88F87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2022-2023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Per mažas</c:v>
                </c:pt>
                <c:pt idx="1">
                  <c:v>Normalus</c:v>
                </c:pt>
                <c:pt idx="2">
                  <c:v>Antsvoris</c:v>
                </c:pt>
                <c:pt idx="3">
                  <c:v>Nutukimas</c:v>
                </c:pt>
                <c:pt idx="4">
                  <c:v>Neįvertinta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29</c:v>
                </c:pt>
                <c:pt idx="1">
                  <c:v>62</c:v>
                </c:pt>
                <c:pt idx="2">
                  <c:v>7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8-4B68-A965-6895DC88F877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Per mažas</c:v>
                </c:pt>
                <c:pt idx="1">
                  <c:v>Normalus</c:v>
                </c:pt>
                <c:pt idx="2">
                  <c:v>Antsvoris</c:v>
                </c:pt>
                <c:pt idx="3">
                  <c:v>Nutukimas</c:v>
                </c:pt>
                <c:pt idx="4">
                  <c:v>Neįvertinta</c:v>
                </c:pt>
              </c:strCache>
            </c:strRef>
          </c:cat>
          <c:val>
            <c:numRef>
              <c:f>Lapas1!$E$2:$E$6</c:f>
              <c:numCache>
                <c:formatCode>General</c:formatCode>
                <c:ptCount val="5"/>
                <c:pt idx="0">
                  <c:v>32</c:v>
                </c:pt>
                <c:pt idx="1">
                  <c:v>51.7</c:v>
                </c:pt>
                <c:pt idx="2">
                  <c:v>6.2</c:v>
                </c:pt>
                <c:pt idx="3">
                  <c:v>1.7</c:v>
                </c:pt>
                <c:pt idx="4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A4-49D5-8E9A-0EDBB7942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792320"/>
        <c:axId val="134793856"/>
        <c:axId val="0"/>
      </c:bar3DChart>
      <c:catAx>
        <c:axId val="134792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4793856"/>
        <c:crosses val="autoZero"/>
        <c:auto val="1"/>
        <c:lblAlgn val="ctr"/>
        <c:lblOffset val="100"/>
        <c:noMultiLvlLbl val="0"/>
      </c:catAx>
      <c:valAx>
        <c:axId val="1347938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1347923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2020-2021 m.m.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CCCFF"/>
              </a:solidFill>
            </c:spPr>
            <c:extLst>
              <c:ext xmlns:c16="http://schemas.microsoft.com/office/drawing/2014/chart" uri="{C3380CC4-5D6E-409C-BE32-E72D297353CC}">
                <c16:uniqueId val="{00000001-16E1-4A94-86D8-033E41FCB120}"/>
              </c:ext>
            </c:extLst>
          </c:dPt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89.7</c:v>
                </c:pt>
                <c:pt idx="1">
                  <c:v>0.5</c:v>
                </c:pt>
                <c:pt idx="2">
                  <c:v>0.5</c:v>
                </c:pt>
                <c:pt idx="3">
                  <c:v>0</c:v>
                </c:pt>
                <c:pt idx="4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0-4824-B431-22BF53D8323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2021-2022 m.m.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99.4</c:v>
                </c:pt>
                <c:pt idx="1">
                  <c:v>0</c:v>
                </c:pt>
                <c:pt idx="2">
                  <c:v>0.6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10-4824-B431-22BF53D83235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2022-2023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45-4D8C-ACEF-F7A832DA368F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2023-2024 m.m.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Lapas1!$E$2:$E$6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D4-4B60-8094-8AB4CB61C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079040"/>
        <c:axId val="5080576"/>
        <c:axId val="0"/>
      </c:bar3DChart>
      <c:catAx>
        <c:axId val="5079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080576"/>
        <c:crosses val="autoZero"/>
        <c:auto val="1"/>
        <c:lblAlgn val="ctr"/>
        <c:lblOffset val="100"/>
        <c:noMultiLvlLbl val="0"/>
      </c:catAx>
      <c:valAx>
        <c:axId val="508057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507904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Bendri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71.900000000000006</c:v>
                </c:pt>
                <c:pt idx="1">
                  <c:v>16.22</c:v>
                </c:pt>
                <c:pt idx="2">
                  <c:v>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21-41B6-ADDC-15D9172DF2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</c:v>
                </c:pt>
              </c:strCache>
            </c:strRef>
          </c:tx>
          <c:spPr>
            <a:solidFill>
              <a:srgbClr val="800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Bendri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88.4</c:v>
                </c:pt>
                <c:pt idx="1">
                  <c:v>70.3</c:v>
                </c:pt>
                <c:pt idx="2">
                  <c:v>84.2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21-41B6-ADDC-15D9172DF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911464"/>
        <c:axId val="438911792"/>
      </c:barChart>
      <c:catAx>
        <c:axId val="43891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438911792"/>
        <c:crosses val="autoZero"/>
        <c:auto val="1"/>
        <c:lblAlgn val="ctr"/>
        <c:lblOffset val="100"/>
        <c:noMultiLvlLbl val="0"/>
      </c:catAx>
      <c:valAx>
        <c:axId val="43891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43891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100</c:v>
                </c:pt>
                <c:pt idx="1">
                  <c:v>92.3</c:v>
                </c:pt>
                <c:pt idx="2">
                  <c:v>87.5</c:v>
                </c:pt>
                <c:pt idx="3">
                  <c:v>58.1</c:v>
                </c:pt>
                <c:pt idx="4">
                  <c:v>43.3</c:v>
                </c:pt>
                <c:pt idx="5">
                  <c:v>11.8</c:v>
                </c:pt>
                <c:pt idx="6">
                  <c:v>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21-41B6-ADDC-15D9172DF2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</c:v>
                </c:pt>
              </c:strCache>
            </c:strRef>
          </c:tx>
          <c:spPr>
            <a:solidFill>
              <a:srgbClr val="800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100</c:v>
                </c:pt>
                <c:pt idx="1">
                  <c:v>88.5</c:v>
                </c:pt>
                <c:pt idx="2">
                  <c:v>91.7</c:v>
                </c:pt>
                <c:pt idx="3">
                  <c:v>83.9</c:v>
                </c:pt>
                <c:pt idx="4">
                  <c:v>86.7</c:v>
                </c:pt>
                <c:pt idx="5">
                  <c:v>67.7</c:v>
                </c:pt>
                <c:pt idx="6">
                  <c:v>84.2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21-41B6-ADDC-15D9172DF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911464"/>
        <c:axId val="438911792"/>
      </c:barChart>
      <c:catAx>
        <c:axId val="43891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438911792"/>
        <c:crosses val="autoZero"/>
        <c:auto val="1"/>
        <c:lblAlgn val="ctr"/>
        <c:lblOffset val="100"/>
        <c:noMultiLvlLbl val="0"/>
      </c:catAx>
      <c:valAx>
        <c:axId val="43891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43891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 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2021-2022 m.m.</c:v>
                </c:pt>
                <c:pt idx="1">
                  <c:v>2022-2023 m.m.</c:v>
                </c:pt>
                <c:pt idx="2">
                  <c:v>2023-2024 m.m.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63.4</c:v>
                </c:pt>
                <c:pt idx="1">
                  <c:v>10.9</c:v>
                </c:pt>
                <c:pt idx="2">
                  <c:v>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21-41B6-ADDC-15D9172DF2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 </c:v>
                </c:pt>
              </c:strCache>
            </c:strRef>
          </c:tx>
          <c:spPr>
            <a:solidFill>
              <a:srgbClr val="800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2021-2022 m.m.</c:v>
                </c:pt>
                <c:pt idx="1">
                  <c:v>2022-2023 m.m.</c:v>
                </c:pt>
                <c:pt idx="2">
                  <c:v>2023-2024 m.m.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88.8</c:v>
                </c:pt>
                <c:pt idx="1">
                  <c:v>82.6</c:v>
                </c:pt>
                <c:pt idx="2">
                  <c:v>84.2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21-41B6-ADDC-15D9172DF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911464"/>
        <c:axId val="438911792"/>
      </c:barChart>
      <c:catAx>
        <c:axId val="43891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438911792"/>
        <c:crosses val="autoZero"/>
        <c:auto val="1"/>
        <c:lblAlgn val="ctr"/>
        <c:lblOffset val="100"/>
        <c:noMultiLvlLbl val="0"/>
      </c:catAx>
      <c:valAx>
        <c:axId val="43891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43891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 Indekso pasiskirstymas pagal klases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C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3-4ACD-9592-A3D025BD9408}"/>
              </c:ext>
            </c:extLst>
          </c:dPt>
          <c:dPt>
            <c:idx val="1"/>
            <c:invertIfNegative val="0"/>
            <c:bubble3D val="0"/>
            <c:spPr>
              <a:solidFill>
                <a:srgbClr val="FFCC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003-4ACD-9592-A3D025BD9408}"/>
              </c:ext>
            </c:extLst>
          </c:dPt>
          <c:dPt>
            <c:idx val="2"/>
            <c:invertIfNegative val="0"/>
            <c:bubble3D val="0"/>
            <c:spPr>
              <a:solidFill>
                <a:srgbClr val="FFCC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003-4ACD-9592-A3D025BD94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1.1599999999999999</c:v>
                </c:pt>
                <c:pt idx="1">
                  <c:v>3.3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indekso pasiskirstymas pagal vaikų amžių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658587598425195"/>
          <c:y val="3.98437475489820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Stulpelis2</c:v>
                </c:pt>
              </c:strCache>
            </c:strRef>
          </c:tx>
          <c:spPr>
            <a:solidFill>
              <a:srgbClr val="FFCC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Lapas1!$A$2:$A$8</c:f>
              <c:strCache>
                <c:ptCount val="7"/>
                <c:pt idx="0">
                  <c:v>1 m.</c:v>
                </c:pt>
                <c:pt idx="1">
                  <c:v>2 m.</c:v>
                </c:pt>
                <c:pt idx="2">
                  <c:v>3 m.</c:v>
                </c:pt>
                <c:pt idx="3">
                  <c:v>4 m.</c:v>
                </c:pt>
                <c:pt idx="4">
                  <c:v>5 m.</c:v>
                </c:pt>
                <c:pt idx="5">
                  <c:v>6 m.</c:v>
                </c:pt>
                <c:pt idx="6">
                  <c:v>Bendras</c:v>
                </c:pt>
              </c:strCache>
            </c:strRef>
          </c:cat>
          <c:val>
            <c:numRef>
              <c:f>Lapas1!$B$2:$B$8</c:f>
              <c:numCache>
                <c:formatCode>General</c:formatCode>
                <c:ptCount val="7"/>
                <c:pt idx="0">
                  <c:v>0</c:v>
                </c:pt>
                <c:pt idx="1">
                  <c:v>0.45</c:v>
                </c:pt>
                <c:pt idx="2">
                  <c:v>0.4</c:v>
                </c:pt>
                <c:pt idx="3">
                  <c:v>1.6</c:v>
                </c:pt>
                <c:pt idx="4">
                  <c:v>2.15</c:v>
                </c:pt>
                <c:pt idx="5">
                  <c:v>3.5</c:v>
                </c:pt>
                <c:pt idx="6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9-4FAE-9963-58B43132A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6888767"/>
        <c:axId val="1016896255"/>
      </c:barChart>
      <c:catAx>
        <c:axId val="1016888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016896255"/>
        <c:crosses val="autoZero"/>
        <c:auto val="1"/>
        <c:lblAlgn val="ctr"/>
        <c:lblOffset val="100"/>
        <c:noMultiLvlLbl val="0"/>
      </c:catAx>
      <c:valAx>
        <c:axId val="1016896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16888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09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ruošinio paantraštės stiliui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07095-360F-4849-9161-5316CFA8129E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22927-70CF-44CB-A28C-DFB32782AFFF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7224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C70F-1828-4EFB-BD84-545AD72CA276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4B7D-B238-4882-A9D6-E6A506730539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1622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B171A-42B0-4E0C-A3D8-6F68A4A62404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52612-D242-4CF5-A442-315FCF63225A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5160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21569-46FF-499C-84EB-7BAC2FB01B06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6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47CCC-023C-4D0B-BA86-712110B0369D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78558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A1AC-2A0D-45B5-BE63-0E820E79FBE4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8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9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E886C-1F9B-4ED3-B8C2-94A050F83DD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8525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BC5F0-F2D0-4E8C-AFF1-16DA7BAEE759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4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2F6D6-CA86-4C88-BC3A-4895BD9B8A13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1500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D73E-7AD5-4E9D-8DDF-F05FB7724B42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3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4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966C1-4F7F-4380-BE6D-41C7196F64A5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77690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5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1B23-AF82-4335-92DB-F21450F0507A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6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E0A7D-F355-482B-B0E6-A5B78EEFB697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97035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t-LT" noProof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 ruošinio teksto stiliams keisti</a:t>
            </a:r>
          </a:p>
        </p:txBody>
      </p:sp>
      <p:sp>
        <p:nvSpPr>
          <p:cNvPr id="5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399F1-CB62-4D85-9293-EAAEAEB37D5A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6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FB274-A59E-4A91-8D56-1C6465C6619A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6714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DBCBD-B9D1-47F5-9B9F-93AAD712E2B7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B22BC-2099-4566-9C4D-A8896F135858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9251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lt-LT"/>
              <a:t>Spustelėkite, jei norite keisite ruoš. pav.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lt-LT"/>
              <a:t>Spustelėkite ruošinio teksto stiliams keisti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5587B-9E24-4486-8912-AAA3C5532FDA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2FDAB-90E3-4A8E-BB75-C12FF8CF986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5701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avadinimo vietos rezervavimo ženklas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Spustelėkite, jei norite keisite ruoš. pav. stilių</a:t>
            </a:r>
          </a:p>
        </p:txBody>
      </p:sp>
      <p:sp>
        <p:nvSpPr>
          <p:cNvPr id="1027" name="Teksto vietos rezervavimo ženklas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Spustelėkite ruošinio teksto stiliams keisti</a:t>
            </a:r>
          </a:p>
          <a:p>
            <a:pPr lvl="1"/>
            <a:r>
              <a:rPr lang="lt-LT" altLang="lt-LT"/>
              <a:t>Antras lygmuo</a:t>
            </a:r>
          </a:p>
          <a:p>
            <a:pPr lvl="2"/>
            <a:r>
              <a:rPr lang="lt-LT" altLang="lt-LT"/>
              <a:t>Trečias lygmuo</a:t>
            </a:r>
          </a:p>
          <a:p>
            <a:pPr lvl="3"/>
            <a:r>
              <a:rPr lang="lt-LT" altLang="lt-LT"/>
              <a:t>Ketvirtas lygmuo</a:t>
            </a:r>
          </a:p>
          <a:p>
            <a:pPr lvl="4"/>
            <a:r>
              <a:rPr lang="lt-LT" alt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53D544-48B5-4AF0-AFC8-68AA7FAD84C4}" type="datetimeFigureOut">
              <a:rPr lang="lt-LT"/>
              <a:pPr>
                <a:defRPr/>
              </a:pPr>
              <a:t>2024-12-19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DA8E95-1E5D-4A00-A4F4-512F4B151688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709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010539"/>
            <a:ext cx="10964979" cy="1155904"/>
          </a:xfrm>
        </p:spPr>
        <p:txBody>
          <a:bodyPr>
            <a:noAutofit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Evelina Araminaitė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257" y="2030682"/>
            <a:ext cx="11756572" cy="245819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Klaipėdos miesto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lopšelį-darželį ,,Nykštukas“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m. m. duomenų analizė</a:t>
            </a:r>
            <a:endParaRPr lang="en-GB" sz="28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65" y="633772"/>
            <a:ext cx="3348033" cy="736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A6883-3AC7-7C3A-6A08-E87EF725E712}"/>
              </a:ext>
            </a:extLst>
          </p:cNvPr>
          <p:cNvSpPr txBox="1"/>
          <p:nvPr/>
        </p:nvSpPr>
        <p:spPr>
          <a:xfrm>
            <a:off x="2948474" y="6166443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dirty="0">
                <a:solidFill>
                  <a:srgbClr val="FEFFFF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lt-LT" dirty="0">
                <a:solidFill>
                  <a:srgbClr val="FEFFFF"/>
                </a:solidFill>
              </a:rPr>
              <a:t>.</a:t>
            </a:r>
            <a:endParaRPr lang="en-US" dirty="0">
              <a:solidFill>
                <a:srgbClr val="FE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2794898"/>
            <a:ext cx="124453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50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FIZINIO LAVINIMO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50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GRUPĖS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9E3C04-FD78-4A4F-8018-03AACE27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145516"/>
            <a:ext cx="12742224" cy="939119"/>
          </a:xfrm>
        </p:spPr>
        <p:txBody>
          <a:bodyPr/>
          <a:lstStyle/>
          <a:p>
            <a:pPr algn="ctr"/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fizinio </a:t>
            </a:r>
            <a:b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ugdymo grupes, 2020-2024 </a:t>
            </a:r>
            <a:r>
              <a:rPr lang="lt-LT" altLang="lt-LT" sz="35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kumimoji="0" lang="lt-LT" altLang="lt-LT" sz="35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proc.)</a:t>
            </a: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BA24995-9E6B-418A-A5E7-706AC56F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31A22CF8-E7D3-44BD-B678-2A7BF4757A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844005"/>
              </p:ext>
            </p:extLst>
          </p:nvPr>
        </p:nvGraphicFramePr>
        <p:xfrm>
          <a:off x="542544" y="1076223"/>
          <a:ext cx="11106912" cy="531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148FD23-2996-40BF-923C-A209BE9A200F}"/>
              </a:ext>
            </a:extLst>
          </p:cNvPr>
          <p:cNvSpPr txBox="1"/>
          <p:nvPr/>
        </p:nvSpPr>
        <p:spPr>
          <a:xfrm>
            <a:off x="0" y="6419232"/>
            <a:ext cx="6371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6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50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6B387A0-2E84-493A-A848-D317B52A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3D81BD1-7B8D-4FB7-86B3-EF991D4B5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078470"/>
              </p:ext>
            </p:extLst>
          </p:nvPr>
        </p:nvGraphicFramePr>
        <p:xfrm>
          <a:off x="439387" y="1291344"/>
          <a:ext cx="11329060" cy="5014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D2A28A-2F28-4524-AF0B-2EE34B7D8E3C}"/>
              </a:ext>
            </a:extLst>
          </p:cNvPr>
          <p:cNvSpPr txBox="1"/>
          <p:nvPr/>
        </p:nvSpPr>
        <p:spPr>
          <a:xfrm>
            <a:off x="1793175" y="101083"/>
            <a:ext cx="89423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AIKAI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 SVEIKUS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 (PAGAL KLASES)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 (proc.)</a:t>
            </a: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0B7AD-6E18-4D83-8BE4-D83D9AAD637B}"/>
              </a:ext>
            </a:extLst>
          </p:cNvPr>
          <p:cNvSpPr txBox="1"/>
          <p:nvPr/>
        </p:nvSpPr>
        <p:spPr>
          <a:xfrm>
            <a:off x="0" y="6394744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5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6B387A0-2E84-493A-A848-D317B52A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3D81BD1-7B8D-4FB7-86B3-EF991D4B5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580548"/>
              </p:ext>
            </p:extLst>
          </p:nvPr>
        </p:nvGraphicFramePr>
        <p:xfrm>
          <a:off x="439387" y="1291344"/>
          <a:ext cx="11329060" cy="5014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D2A28A-2F28-4524-AF0B-2EE34B7D8E3C}"/>
              </a:ext>
            </a:extLst>
          </p:cNvPr>
          <p:cNvSpPr txBox="1"/>
          <p:nvPr/>
        </p:nvSpPr>
        <p:spPr>
          <a:xfrm>
            <a:off x="1931476" y="121794"/>
            <a:ext cx="83290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AIKAI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 SVEIKUS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 (PAGAL AMŽIŲ)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202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 (proc.)</a:t>
            </a: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0B7AD-6E18-4D83-8BE4-D83D9AAD637B}"/>
              </a:ext>
            </a:extLst>
          </p:cNvPr>
          <p:cNvSpPr txBox="1"/>
          <p:nvPr/>
        </p:nvSpPr>
        <p:spPr>
          <a:xfrm>
            <a:off x="0" y="6394744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52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6B387A0-2E84-493A-A848-D317B52A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3D81BD1-7B8D-4FB7-86B3-EF991D4B5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407621"/>
              </p:ext>
            </p:extLst>
          </p:nvPr>
        </p:nvGraphicFramePr>
        <p:xfrm>
          <a:off x="463138" y="1291344"/>
          <a:ext cx="11305309" cy="492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D2A28A-2F28-4524-AF0B-2EE34B7D8E3C}"/>
              </a:ext>
            </a:extLst>
          </p:cNvPr>
          <p:cNvSpPr txBox="1"/>
          <p:nvPr/>
        </p:nvSpPr>
        <p:spPr>
          <a:xfrm>
            <a:off x="0" y="121794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AIKAI</a:t>
            </a:r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TURINTYS SVEIKUS</a:t>
            </a:r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DANTIS (BENDRI DUOMENYS)</a:t>
            </a:r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202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2, 2022-2023, 2023-2024</a:t>
            </a:r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M.M. (proc.)</a:t>
            </a:r>
            <a:endParaRPr lang="en-US" sz="3200" dirty="0">
              <a:solidFill>
                <a:srgbClr val="9933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0B7AD-6E18-4D83-8BE4-D83D9AAD637B}"/>
              </a:ext>
            </a:extLst>
          </p:cNvPr>
          <p:cNvSpPr txBox="1"/>
          <p:nvPr/>
        </p:nvSpPr>
        <p:spPr>
          <a:xfrm>
            <a:off x="0" y="6394744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96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3-2024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665045" y="982445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825830"/>
              </p:ext>
            </p:extLst>
          </p:nvPr>
        </p:nvGraphicFramePr>
        <p:xfrm>
          <a:off x="7528957" y="2531440"/>
          <a:ext cx="4474958" cy="3940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10B57BF-6EA5-785A-741A-3299D7CF73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166110"/>
              </p:ext>
            </p:extLst>
          </p:nvPr>
        </p:nvGraphicFramePr>
        <p:xfrm>
          <a:off x="188086" y="1110167"/>
          <a:ext cx="7257743" cy="5361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943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82" y="410672"/>
            <a:ext cx="10337944" cy="1262507"/>
          </a:xfrm>
        </p:spPr>
        <p:txBody>
          <a:bodyPr/>
          <a:lstStyle/>
          <a:p>
            <a:pPr algn="ctr"/>
            <a:r>
              <a:rPr lang="lt-LT" altLang="lt-LT" sz="4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 (i)</a:t>
            </a:r>
            <a:br>
              <a:rPr lang="lt-LT" altLang="lt-LT" b="1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439386" y="1376142"/>
            <a:ext cx="11340935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m. profilaktiškai sveikatą pasitikrino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97,3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proc. vaikų. Dantų ir žandikaulių įvertinimą atliko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86,3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proc. vaikų. </a:t>
            </a:r>
          </a:p>
          <a:p>
            <a:pPr lvl="0" algn="just"/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• Įsigaliojus naujai Mokinio sveikatos pažymėjimo formai, nebenurodomi vaikų organų sistemų sutrikimai, bet šeimos gydytojas pateikia bendras arba specialiąsias rekomendacijas, kurių turi būti laikomasi vaikams dalyvaujant ugdymo veikloje. 9,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proc. vaikų buvo nurodytos bendros, o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3,4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proc. vaikų – specialiosios rekomendacijos. Pritaikytas maitinimas buvo paskirstas 0,6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vaikų. Lyginant 202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m. su 202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ir 202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m., galima teigti, kad vaikų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skai</a:t>
            </a:r>
            <a:r>
              <a:rPr lang="lt-LT" sz="3100" dirty="0" err="1">
                <a:latin typeface="Times New Roman" pitchFamily="18" charset="0"/>
                <a:cs typeface="Times New Roman" pitchFamily="18" charset="0"/>
              </a:rPr>
              <a:t>čius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, kurie gali dalyvauti ugdymo veikloje be jokių apribojimų,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3100" dirty="0" err="1">
                <a:latin typeface="Times New Roman" pitchFamily="18" charset="0"/>
                <a:cs typeface="Times New Roman" pitchFamily="18" charset="0"/>
              </a:rPr>
              <a:t>šliko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panašus kaip ir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2023 m.</a:t>
            </a:r>
            <a:r>
              <a:rPr lang="lt-LT" sz="3100" dirty="0">
                <a:latin typeface="Times New Roman" pitchFamily="18" charset="0"/>
                <a:cs typeface="Times New Roman" pitchFamily="18" charset="0"/>
              </a:rPr>
              <a:t> (žr. 7 skaidrę).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82" y="410672"/>
            <a:ext cx="10337944" cy="1262507"/>
          </a:xfrm>
        </p:spPr>
        <p:txBody>
          <a:bodyPr/>
          <a:lstStyle/>
          <a:p>
            <a:pPr algn="ctr"/>
            <a:r>
              <a:rPr lang="lt-LT" altLang="lt-LT" sz="4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 (ii)</a:t>
            </a:r>
            <a:br>
              <a:rPr lang="lt-LT" altLang="lt-LT" b="1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AD238-7455-A5EE-98F3-0E6F5027D69A}"/>
              </a:ext>
            </a:extLst>
          </p:cNvPr>
          <p:cNvSpPr txBox="1"/>
          <p:nvPr/>
        </p:nvSpPr>
        <p:spPr>
          <a:xfrm>
            <a:off x="368135" y="1406443"/>
            <a:ext cx="1148343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Taip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nustatyta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kad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2023 m.:</a:t>
            </a:r>
          </a:p>
          <a:p>
            <a:pPr lvl="0" algn="just"/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7,9</a:t>
            </a:r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turėjo per didelį, o 3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– per mažą svorį.</a:t>
            </a:r>
          </a:p>
          <a:p>
            <a:pPr lvl="0" algn="just"/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100 proc. vaikų, priskirti pagrindinei fizinio ugdymo grupei.</a:t>
            </a:r>
          </a:p>
          <a:p>
            <a:pPr lvl="0" algn="just"/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58,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neturėjo ėduonies pažeistų dantų. 84,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neturėjo </a:t>
            </a:r>
            <a:r>
              <a:rPr lang="lt-LT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582526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417546"/>
            <a:ext cx="10337944" cy="838350"/>
          </a:xfrm>
        </p:spPr>
        <p:txBody>
          <a:bodyPr/>
          <a:lstStyle/>
          <a:p>
            <a:pPr algn="ctr"/>
            <a:r>
              <a:rPr lang="lt-LT" altLang="lt-LT" sz="42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b="1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255896"/>
            <a:ext cx="1110319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32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32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32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6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273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 sveikatos pažymėjimas.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518766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171939"/>
            <a:ext cx="1244533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50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509" y="3302463"/>
            <a:ext cx="10964979" cy="3743863"/>
          </a:xfrm>
        </p:spPr>
        <p:txBody>
          <a:bodyPr>
            <a:normAutofit/>
          </a:bodyPr>
          <a:lstStyle/>
          <a:p>
            <a:pPr algn="ctr"/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pPr algn="ctr"/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pPr algn="ctr"/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pPr algn="ctr"/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pPr algn="ctr"/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pPr algn="ctr"/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57" y="400013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25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1" y="1569175"/>
            <a:ext cx="112416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3125692"/>
            <a:ext cx="10687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400013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40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 2023-2024 </a:t>
            </a:r>
            <a:r>
              <a:rPr lang="lt-LT" altLang="lt-LT" sz="35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747452"/>
              </p:ext>
            </p:extLst>
          </p:nvPr>
        </p:nvGraphicFramePr>
        <p:xfrm>
          <a:off x="657220" y="1319059"/>
          <a:ext cx="1087756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982" y="100355"/>
            <a:ext cx="12385963" cy="1262507"/>
          </a:xfrm>
        </p:spPr>
        <p:txBody>
          <a:bodyPr/>
          <a:lstStyle/>
          <a:p>
            <a:pPr algn="ctr"/>
            <a:r>
              <a:rPr lang="en-US" altLang="lt-LT" sz="32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 </a:t>
            </a:r>
            <a:r>
              <a:rPr lang="en-US" altLang="lt-LT" sz="32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2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ir </a:t>
            </a:r>
            <a:r>
              <a:rPr lang="en-US" altLang="lt-LT" sz="32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2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b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2021-2024 </a:t>
            </a:r>
            <a:r>
              <a:rPr lang="lt-LT" altLang="lt-LT" sz="32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32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32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4767C4A-CE46-83F5-F280-83EFC1EED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118305"/>
              </p:ext>
            </p:extLst>
          </p:nvPr>
        </p:nvGraphicFramePr>
        <p:xfrm>
          <a:off x="902525" y="1648563"/>
          <a:ext cx="10746931" cy="473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44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44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ntraštė 9"/>
          <p:cNvSpPr>
            <a:spLocks noGrp="1"/>
          </p:cNvSpPr>
          <p:nvPr>
            <p:ph type="title"/>
          </p:nvPr>
        </p:nvSpPr>
        <p:spPr>
          <a:xfrm>
            <a:off x="1003462" y="125958"/>
            <a:ext cx="10426535" cy="1143000"/>
          </a:xfrm>
        </p:spPr>
        <p:txBody>
          <a:bodyPr/>
          <a:lstStyle/>
          <a:p>
            <a:pPr eaLnBrk="1" hangingPunct="1"/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VAIKŲ PASISKIRSTYMAS PAGAL KMI,</a:t>
            </a:r>
            <a:b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35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2020-2024 M.M. (proc.)</a:t>
            </a:r>
            <a:endParaRPr lang="en-US" altLang="lt-LT" sz="3500" dirty="0">
              <a:solidFill>
                <a:srgbClr val="993366"/>
              </a:solidFill>
            </a:endParaRPr>
          </a:p>
        </p:txBody>
      </p:sp>
      <p:graphicFrame>
        <p:nvGraphicFramePr>
          <p:cNvPr id="11" name="Turinio vietos rezervavimo ženklas 3">
            <a:extLst>
              <a:ext uri="{FF2B5EF4-FFF2-40B4-BE49-F238E27FC236}">
                <a16:creationId xmlns:a16="http://schemas.microsoft.com/office/drawing/2014/main" id="{E8E8C397-0C8D-4E80-9BAC-4AE5D4955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196874"/>
              </p:ext>
            </p:extLst>
          </p:nvPr>
        </p:nvGraphicFramePr>
        <p:xfrm>
          <a:off x="581474" y="1093906"/>
          <a:ext cx="11270512" cy="535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36621EB-751D-428A-BC94-1BA8A811B4A6}"/>
              </a:ext>
            </a:extLst>
          </p:cNvPr>
          <p:cNvSpPr txBox="1"/>
          <p:nvPr/>
        </p:nvSpPr>
        <p:spPr>
          <a:xfrm>
            <a:off x="0" y="6375748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400" b="0" i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Šaltinis: VSS IS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837</Words>
  <Application>Microsoft Office PowerPoint</Application>
  <PresentationFormat>Plačiaekranė</PresentationFormat>
  <Paragraphs>87</Paragraphs>
  <Slides>21</Slides>
  <Notes>9</Notes>
  <HiddenSlides>0</HiddenSlides>
  <MMClips>0</MMClips>
  <ScaleCrop>false</ScaleCrop>
  <HeadingPairs>
    <vt:vector size="6" baseType="variant">
      <vt:variant>
        <vt:lpstr>Naudojami šriftai</vt:lpstr>
      </vt:variant>
      <vt:variant>
        <vt:i4>11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21</vt:i4>
      </vt:variant>
    </vt:vector>
  </HeadingPairs>
  <TitlesOfParts>
    <vt:vector size="34" baseType="lpstr">
      <vt:lpstr>Arial</vt:lpstr>
      <vt:lpstr>Calibri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Times</vt:lpstr>
      <vt:lpstr>Times New Roman</vt:lpstr>
      <vt:lpstr>Office Theme</vt:lpstr>
      <vt:lpstr>Office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2023-2024 m.m. (proc.)</vt:lpstr>
      <vt:lpstr>Bendrosios, specialiosios rekomendacijos ir pritaikytas maitinimas 2021-2024 m.m. (proc.)</vt:lpstr>
      <vt:lpstr>„PowerPoint“ pateiktis</vt:lpstr>
      <vt:lpstr>VAIKŲ PASISKIRSTYMAS PAGAL KMI, 2020-2024 M.M. (proc.)</vt:lpstr>
      <vt:lpstr>„PowerPoint“ pateiktis</vt:lpstr>
      <vt:lpstr>Vaikų pasiskirstymas pagal fizinio  ugdymo grupes, 2020-2024 m.M. (proc.)</vt:lpstr>
      <vt:lpstr>„PowerPoint“ pateiktis</vt:lpstr>
      <vt:lpstr>„PowerPoint“ pateiktis</vt:lpstr>
      <vt:lpstr>„PowerPoint“ pateiktis</vt:lpstr>
      <vt:lpstr>„PowerPoint“ pateiktis</vt:lpstr>
      <vt:lpstr>Dantų ėduonies intensyvumo (kpi+KPI) indeksas  2023-2024 m.m.</vt:lpstr>
      <vt:lpstr>Apibendrinimas (i) </vt:lpstr>
      <vt:lpstr>Apibendrinimas (ii)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Sveikatos Biuras</cp:lastModifiedBy>
  <cp:revision>81</cp:revision>
  <cp:lastPrinted>2023-12-13T07:01:52Z</cp:lastPrinted>
  <dcterms:created xsi:type="dcterms:W3CDTF">2019-07-24T07:24:43Z</dcterms:created>
  <dcterms:modified xsi:type="dcterms:W3CDTF">2024-12-19T12:11:16Z</dcterms:modified>
</cp:coreProperties>
</file>