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7" r:id="rId11"/>
    <p:sldId id="266" r:id="rId12"/>
    <p:sldId id="265" r:id="rId13"/>
    <p:sldId id="268" r:id="rId14"/>
    <p:sldId id="269" r:id="rId15"/>
    <p:sldId id="270" r:id="rId16"/>
    <p:sldId id="271" r:id="rId17"/>
    <p:sldId id="273" r:id="rId18"/>
    <p:sldId id="274" r:id="rId19"/>
    <p:sldId id="276" r:id="rId20"/>
    <p:sldId id="277" r:id="rId21"/>
    <p:sldId id="275" r:id="rId22"/>
    <p:sldId id="272" r:id="rId2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alapis.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alapis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darbalapis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darbalapis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darbalapis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1 seka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3"/>
                <c:pt idx="0">
                  <c:v>Mokinių pristačiusių formą Nr. E027-1, dalis (%)
</c:v>
                </c:pt>
                <c:pt idx="1">
                  <c:v>Mokinių, kurių formos  Nr. E027-1 formos I dalis "Fizinės būklės įvertinimas" užpildyta, dalis (%)
</c:v>
                </c:pt>
                <c:pt idx="2">
                  <c:v>Mokinių, kurių formos  Nr. E027-1 formos II dalis "Dantų ir žandikaulių būklės įvertinimas" užpildyta, dalis (%)
</c:v>
                </c:pt>
              </c:strCache>
            </c:strRef>
          </c:cat>
          <c:val>
            <c:numRef>
              <c:f>Lapas1!$B$2:$B$5</c:f>
              <c:numCache>
                <c:formatCode>General</c:formatCode>
                <c:ptCount val="4"/>
                <c:pt idx="0">
                  <c:v>68.5</c:v>
                </c:pt>
                <c:pt idx="1">
                  <c:v>87.8</c:v>
                </c:pt>
                <c:pt idx="2">
                  <c:v>74.099999999999994</c:v>
                </c:pt>
              </c:numCache>
            </c:numRef>
          </c:val>
          <c:extLst>
            <c:ext xmlns:c16="http://schemas.microsoft.com/office/drawing/2014/chart" uri="{C3380CC4-5D6E-409C-BE32-E72D297353CC}">
              <c16:uniqueId val="{00000000-40DC-47A3-A388-0D6628326C9E}"/>
            </c:ext>
          </c:extLst>
        </c:ser>
        <c:ser>
          <c:idx val="1"/>
          <c:order val="1"/>
          <c:tx>
            <c:strRef>
              <c:f>Lapas1!$C$1</c:f>
              <c:strCache>
                <c:ptCount val="1"/>
                <c:pt idx="0">
                  <c:v>Stulpelis1</c:v>
                </c:pt>
              </c:strCache>
            </c:strRef>
          </c:tx>
          <c:spPr>
            <a:solidFill>
              <a:schemeClr val="accent2"/>
            </a:solidFill>
            <a:ln>
              <a:noFill/>
            </a:ln>
            <a:effectLst/>
          </c:spPr>
          <c:invertIfNegative val="0"/>
          <c:cat>
            <c:strRef>
              <c:f>Lapas1!$A$2:$A$5</c:f>
              <c:strCache>
                <c:ptCount val="3"/>
                <c:pt idx="0">
                  <c:v>Mokinių pristačiusių formą Nr. E027-1, dalis (%)
</c:v>
                </c:pt>
                <c:pt idx="1">
                  <c:v>Mokinių, kurių formos  Nr. E027-1 formos I dalis "Fizinės būklės įvertinimas" užpildyta, dalis (%)
</c:v>
                </c:pt>
                <c:pt idx="2">
                  <c:v>Mokinių, kurių formos  Nr. E027-1 formos II dalis "Dantų ir žandikaulių būklės įvertinimas" užpildyta, dalis (%)
</c:v>
                </c:pt>
              </c:strCache>
            </c:strRef>
          </c:cat>
          <c:val>
            <c:numRef>
              <c:f>Lapas1!$C$2:$C$5</c:f>
              <c:numCache>
                <c:formatCode>General</c:formatCode>
                <c:ptCount val="4"/>
              </c:numCache>
            </c:numRef>
          </c:val>
          <c:extLst>
            <c:ext xmlns:c16="http://schemas.microsoft.com/office/drawing/2014/chart" uri="{C3380CC4-5D6E-409C-BE32-E72D297353CC}">
              <c16:uniqueId val="{00000001-40DC-47A3-A388-0D6628326C9E}"/>
            </c:ext>
          </c:extLst>
        </c:ser>
        <c:ser>
          <c:idx val="2"/>
          <c:order val="2"/>
          <c:tx>
            <c:strRef>
              <c:f>Lapas1!$D$1</c:f>
              <c:strCache>
                <c:ptCount val="1"/>
                <c:pt idx="0">
                  <c:v>Stulpelis2</c:v>
                </c:pt>
              </c:strCache>
            </c:strRef>
          </c:tx>
          <c:spPr>
            <a:solidFill>
              <a:schemeClr val="accent3"/>
            </a:solidFill>
            <a:ln>
              <a:noFill/>
            </a:ln>
            <a:effectLst/>
          </c:spPr>
          <c:invertIfNegative val="0"/>
          <c:cat>
            <c:strRef>
              <c:f>Lapas1!$A$2:$A$5</c:f>
              <c:strCache>
                <c:ptCount val="3"/>
                <c:pt idx="0">
                  <c:v>Mokinių pristačiusių formą Nr. E027-1, dalis (%)
</c:v>
                </c:pt>
                <c:pt idx="1">
                  <c:v>Mokinių, kurių formos  Nr. E027-1 formos I dalis "Fizinės būklės įvertinimas" užpildyta, dalis (%)
</c:v>
                </c:pt>
                <c:pt idx="2">
                  <c:v>Mokinių, kurių formos  Nr. E027-1 formos II dalis "Dantų ir žandikaulių būklės įvertinimas" užpildyta, dalis (%)
</c:v>
                </c:pt>
              </c:strCache>
            </c:strRef>
          </c:cat>
          <c:val>
            <c:numRef>
              <c:f>Lapas1!$D$2:$D$5</c:f>
              <c:numCache>
                <c:formatCode>General</c:formatCode>
                <c:ptCount val="4"/>
              </c:numCache>
            </c:numRef>
          </c:val>
          <c:extLst>
            <c:ext xmlns:c16="http://schemas.microsoft.com/office/drawing/2014/chart" uri="{C3380CC4-5D6E-409C-BE32-E72D297353CC}">
              <c16:uniqueId val="{00000002-40DC-47A3-A388-0D6628326C9E}"/>
            </c:ext>
          </c:extLst>
        </c:ser>
        <c:dLbls>
          <c:showLegendKey val="0"/>
          <c:showVal val="0"/>
          <c:showCatName val="0"/>
          <c:showSerName val="0"/>
          <c:showPercent val="0"/>
          <c:showBubbleSize val="0"/>
        </c:dLbls>
        <c:gapWidth val="219"/>
        <c:axId val="446753088"/>
        <c:axId val="446753744"/>
      </c:barChart>
      <c:catAx>
        <c:axId val="4467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446753744"/>
        <c:crosses val="autoZero"/>
        <c:auto val="1"/>
        <c:lblAlgn val="ctr"/>
        <c:lblOffset val="100"/>
        <c:noMultiLvlLbl val="0"/>
      </c:catAx>
      <c:valAx>
        <c:axId val="446753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446753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Lapas1!$B$1</c:f>
              <c:strCache>
                <c:ptCount val="1"/>
                <c:pt idx="0">
                  <c:v>1 seka</c:v>
                </c:pt>
              </c:strCache>
            </c:strRef>
          </c:tx>
          <c:spPr>
            <a:solidFill>
              <a:schemeClr val="accent1"/>
            </a:solidFill>
            <a:ln>
              <a:noFill/>
            </a:ln>
            <a:effectLst/>
          </c:spPr>
          <c:invertIfNegative val="0"/>
          <c:dLbls>
            <c:dLbl>
              <c:idx val="0"/>
              <c:layout>
                <c:manualLayout>
                  <c:x val="1.2077294685990116E-3"/>
                  <c:y val="-0.396935379416629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C6-4F3B-BC25-B052D618EA81}"/>
                </c:ext>
              </c:extLst>
            </c:dLbl>
            <c:dLbl>
              <c:idx val="1"/>
              <c:layout>
                <c:manualLayout>
                  <c:x val="3.6231884057971015E-3"/>
                  <c:y val="-7.8803347384183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C6-4F3B-BC25-B052D618EA81}"/>
                </c:ext>
              </c:extLst>
            </c:dLbl>
            <c:dLbl>
              <c:idx val="2"/>
              <c:layout>
                <c:manualLayout>
                  <c:x val="-1.2077294685990338E-3"/>
                  <c:y val="-5.83728499142104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C6-4F3B-BC25-B052D618EA81}"/>
                </c:ext>
              </c:extLst>
            </c:dLbl>
            <c:dLbl>
              <c:idx val="3"/>
              <c:layout>
                <c:manualLayout>
                  <c:x val="1.2077294685990338E-3"/>
                  <c:y val="-4.66982799313682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C6-4F3B-BC25-B052D618EA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Mokinių, galinčių dalyvauti ugdymo veikloje be jokių apribojimų, dalis (%)</c:v>
                </c:pt>
                <c:pt idx="1">
                  <c:v>Mokinių, kuriems nurodytos bendrosios rekomendacijos, dalis (%)</c:v>
                </c:pt>
                <c:pt idx="2">
                  <c:v>Mokinių, kuriems nurodytos specialiosios rekomendacijos, dalis (%)</c:v>
                </c:pt>
                <c:pt idx="3">
                  <c:v>Mokinių, kuriems pritaikytas maitinimas, dalis (%)</c:v>
                </c:pt>
              </c:strCache>
            </c:strRef>
          </c:cat>
          <c:val>
            <c:numRef>
              <c:f>Lapas1!$B$2:$B$5</c:f>
              <c:numCache>
                <c:formatCode>General</c:formatCode>
                <c:ptCount val="4"/>
                <c:pt idx="0">
                  <c:v>88.4</c:v>
                </c:pt>
                <c:pt idx="1">
                  <c:v>11.6</c:v>
                </c:pt>
                <c:pt idx="2">
                  <c:v>2.2999999999999998</c:v>
                </c:pt>
                <c:pt idx="3">
                  <c:v>2.9</c:v>
                </c:pt>
              </c:numCache>
            </c:numRef>
          </c:val>
          <c:extLst>
            <c:ext xmlns:c16="http://schemas.microsoft.com/office/drawing/2014/chart" uri="{C3380CC4-5D6E-409C-BE32-E72D297353CC}">
              <c16:uniqueId val="{00000000-FEC6-4F3B-BC25-B052D618EA81}"/>
            </c:ext>
          </c:extLst>
        </c:ser>
        <c:ser>
          <c:idx val="1"/>
          <c:order val="1"/>
          <c:tx>
            <c:strRef>
              <c:f>Lapas1!$C$1</c:f>
              <c:strCache>
                <c:ptCount val="1"/>
                <c:pt idx="0">
                  <c:v>Stulpelis2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Mokinių, galinčių dalyvauti ugdymo veikloje be jokių apribojimų, dalis (%)</c:v>
                </c:pt>
                <c:pt idx="1">
                  <c:v>Mokinių, kuriems nurodytos bendrosios rekomendacijos, dalis (%)</c:v>
                </c:pt>
                <c:pt idx="2">
                  <c:v>Mokinių, kuriems nurodytos specialiosios rekomendacijos, dalis (%)</c:v>
                </c:pt>
                <c:pt idx="3">
                  <c:v>Mokinių, kuriems pritaikytas maitinimas, dalis (%)</c:v>
                </c:pt>
              </c:strCache>
            </c:strRef>
          </c:cat>
          <c:val>
            <c:numRef>
              <c:f>Lapas1!$C$2:$C$5</c:f>
              <c:numCache>
                <c:formatCode>General</c:formatCode>
                <c:ptCount val="4"/>
              </c:numCache>
            </c:numRef>
          </c:val>
          <c:extLst>
            <c:ext xmlns:c16="http://schemas.microsoft.com/office/drawing/2014/chart" uri="{C3380CC4-5D6E-409C-BE32-E72D297353CC}">
              <c16:uniqueId val="{00000001-FEC6-4F3B-BC25-B052D618EA81}"/>
            </c:ext>
          </c:extLst>
        </c:ser>
        <c:ser>
          <c:idx val="2"/>
          <c:order val="2"/>
          <c:tx>
            <c:strRef>
              <c:f>Lapas1!$D$1</c:f>
              <c:strCache>
                <c:ptCount val="1"/>
                <c:pt idx="0">
                  <c:v>Stulpelis1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Mokinių, galinčių dalyvauti ugdymo veikloje be jokių apribojimų, dalis (%)</c:v>
                </c:pt>
                <c:pt idx="1">
                  <c:v>Mokinių, kuriems nurodytos bendrosios rekomendacijos, dalis (%)</c:v>
                </c:pt>
                <c:pt idx="2">
                  <c:v>Mokinių, kuriems nurodytos specialiosios rekomendacijos, dalis (%)</c:v>
                </c:pt>
                <c:pt idx="3">
                  <c:v>Mokinių, kuriems pritaikytas maitinimas, dalis (%)</c:v>
                </c:pt>
              </c:strCache>
            </c:strRef>
          </c:cat>
          <c:val>
            <c:numRef>
              <c:f>Lapas1!$D$2:$D$5</c:f>
              <c:numCache>
                <c:formatCode>General</c:formatCode>
                <c:ptCount val="4"/>
              </c:numCache>
            </c:numRef>
          </c:val>
          <c:extLst>
            <c:ext xmlns:c16="http://schemas.microsoft.com/office/drawing/2014/chart" uri="{C3380CC4-5D6E-409C-BE32-E72D297353CC}">
              <c16:uniqueId val="{00000002-FEC6-4F3B-BC25-B052D618EA81}"/>
            </c:ext>
          </c:extLst>
        </c:ser>
        <c:dLbls>
          <c:dLblPos val="ctr"/>
          <c:showLegendKey val="0"/>
          <c:showVal val="1"/>
          <c:showCatName val="0"/>
          <c:showSerName val="0"/>
          <c:showPercent val="0"/>
          <c:showBubbleSize val="0"/>
        </c:dLbls>
        <c:gapWidth val="219"/>
        <c:overlap val="100"/>
        <c:axId val="456123032"/>
        <c:axId val="456124016"/>
      </c:barChart>
      <c:catAx>
        <c:axId val="45612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456124016"/>
        <c:crosses val="autoZero"/>
        <c:auto val="1"/>
        <c:lblAlgn val="ctr"/>
        <c:lblOffset val="100"/>
        <c:noMultiLvlLbl val="0"/>
      </c:catAx>
      <c:valAx>
        <c:axId val="45612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456123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1022480885541"/>
          <c:y val="4.1270064518086165E-3"/>
          <c:w val="0.40967514930198945"/>
          <c:h val="0.99003570855677037"/>
        </c:manualLayout>
      </c:layout>
      <c:doughnutChart>
        <c:varyColors val="1"/>
        <c:ser>
          <c:idx val="0"/>
          <c:order val="0"/>
          <c:tx>
            <c:strRef>
              <c:f>Lapas1!$B$1</c:f>
              <c:strCache>
                <c:ptCount val="1"/>
                <c:pt idx="0">
                  <c:v>Pardavimas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0778-4C4C-A230-0FCF6B8309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0778-4C4C-A230-0FCF6B8309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0778-4C4C-A230-0FCF6B8309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0778-4C4C-A230-0FCF6B83090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0778-4C4C-A230-0FCF6B830908}"/>
              </c:ext>
            </c:extLst>
          </c:dPt>
          <c:dLbls>
            <c:dLbl>
              <c:idx val="0"/>
              <c:layout>
                <c:manualLayout>
                  <c:x val="5.1932367149758366E-2"/>
                  <c:y val="-7.880334738418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78-4C4C-A230-0FCF6B830908}"/>
                </c:ext>
              </c:extLst>
            </c:dLbl>
            <c:dLbl>
              <c:idx val="1"/>
              <c:layout>
                <c:manualLayout>
                  <c:x val="-3.0193236714975844E-2"/>
                  <c:y val="-2.5609823920826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78-4C4C-A230-0FCF6B830908}"/>
                </c:ext>
              </c:extLst>
            </c:dLbl>
            <c:dLbl>
              <c:idx val="2"/>
              <c:layout>
                <c:manualLayout>
                  <c:x val="-5.3140096618357509E-2"/>
                  <c:y val="-8.1721989879894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78-4C4C-A230-0FCF6B830908}"/>
                </c:ext>
              </c:extLst>
            </c:dLbl>
            <c:dLbl>
              <c:idx val="3"/>
              <c:layout>
                <c:manualLayout>
                  <c:x val="-3.7439613526570069E-2"/>
                  <c:y val="-0.122582984819841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78-4C4C-A230-0FCF6B830908}"/>
                </c:ext>
              </c:extLst>
            </c:dLbl>
            <c:dLbl>
              <c:idx val="4"/>
              <c:layout>
                <c:manualLayout>
                  <c:x val="2.4154589371980675E-3"/>
                  <c:y val="-2.53002639647850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78-4C4C-A230-0FCF6B83090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Lapas1!$A$2:$A$6</c:f>
              <c:strCache>
                <c:ptCount val="5"/>
                <c:pt idx="0">
                  <c:v>Mokinių, turinčių per mažą svorį, dalis (%)</c:v>
                </c:pt>
                <c:pt idx="1">
                  <c:v>Mokinių, turinčių normalų svorį, dalis (%)</c:v>
                </c:pt>
                <c:pt idx="2">
                  <c:v>Mokinių, turinčių antsvorį, dalis (%)</c:v>
                </c:pt>
                <c:pt idx="3">
                  <c:v>Mokinių, turinčių nutukimą, dalis (%) </c:v>
                </c:pt>
                <c:pt idx="4">
                  <c:v>Neįvertinta</c:v>
                </c:pt>
              </c:strCache>
            </c:strRef>
          </c:cat>
          <c:val>
            <c:numRef>
              <c:f>Lapas1!$B$2:$B$6</c:f>
              <c:numCache>
                <c:formatCode>General</c:formatCode>
                <c:ptCount val="5"/>
                <c:pt idx="0">
                  <c:v>27.2</c:v>
                </c:pt>
                <c:pt idx="1">
                  <c:v>56</c:v>
                </c:pt>
                <c:pt idx="2">
                  <c:v>6.4</c:v>
                </c:pt>
                <c:pt idx="3">
                  <c:v>2.9</c:v>
                </c:pt>
                <c:pt idx="4">
                  <c:v>7.5</c:v>
                </c:pt>
              </c:numCache>
            </c:numRef>
          </c:val>
          <c:extLst>
            <c:ext xmlns:c16="http://schemas.microsoft.com/office/drawing/2014/chart" uri="{C3380CC4-5D6E-409C-BE32-E72D297353CC}">
              <c16:uniqueId val="{00000000-0778-4C4C-A230-0FCF6B830908}"/>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0575687549925838"/>
          <c:y val="1.7486575393591477E-3"/>
          <c:w val="0.38699674768914749"/>
          <c:h val="0.9982513424606408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Lapas1!$B$1</c:f>
              <c:strCache>
                <c:ptCount val="1"/>
                <c:pt idx="0">
                  <c:v>Pardavimas</c:v>
                </c:pt>
              </c:strCache>
            </c:strRef>
          </c:tx>
          <c:spPr>
            <a:solidFill>
              <a:schemeClr val="accent3"/>
            </a:solidFill>
            <a:ln w="19050">
              <a:solidFill>
                <a:schemeClr val="lt1"/>
              </a:solidFill>
            </a:ln>
            <a:effectLst/>
          </c:spPr>
          <c:invertIfNegative val="0"/>
          <c:dLbls>
            <c:dLbl>
              <c:idx val="0"/>
              <c:layout>
                <c:manualLayout>
                  <c:x val="-2.4154589371980896E-3"/>
                  <c:y val="0.323969317023867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F3-4150-9350-5410C54C487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Mokinių, priskiriamų pagrindinei fizinio ugdymo grupei, dalis (%)</c:v>
                </c:pt>
                <c:pt idx="1">
                  <c:v>Mokinių, priskiriamų parengiamajai fizinio ugdymo grupei, dalis (%)</c:v>
                </c:pt>
                <c:pt idx="2">
                  <c:v>Mokinių, priskiriamų specialiajai fizinio ugdymo grupei, dalis (%)</c:v>
                </c:pt>
                <c:pt idx="3">
                  <c:v>Mokinių atleistų nuo kūno kultūros pamokų, dalis (%)</c:v>
                </c:pt>
              </c:strCache>
            </c:strRef>
          </c:cat>
          <c:val>
            <c:numRef>
              <c:f>Lapas1!$B$2:$B$5</c:f>
              <c:numCache>
                <c:formatCode>General</c:formatCode>
                <c:ptCount val="4"/>
                <c:pt idx="0">
                  <c:v>99.4</c:v>
                </c:pt>
                <c:pt idx="1">
                  <c:v>0</c:v>
                </c:pt>
                <c:pt idx="2">
                  <c:v>0.6</c:v>
                </c:pt>
                <c:pt idx="3">
                  <c:v>0</c:v>
                </c:pt>
              </c:numCache>
            </c:numRef>
          </c:val>
          <c:extLst>
            <c:ext xmlns:c16="http://schemas.microsoft.com/office/drawing/2014/chart" uri="{C3380CC4-5D6E-409C-BE32-E72D297353CC}">
              <c16:uniqueId val="{00000000-CCF3-4150-9350-5410C54C4875}"/>
            </c:ext>
          </c:extLst>
        </c:ser>
        <c:dLbls>
          <c:dLblPos val="outEnd"/>
          <c:showLegendKey val="0"/>
          <c:showVal val="1"/>
          <c:showCatName val="0"/>
          <c:showSerName val="0"/>
          <c:showPercent val="0"/>
          <c:showBubbleSize val="0"/>
        </c:dLbls>
        <c:gapWidth val="150"/>
        <c:axId val="471554208"/>
        <c:axId val="471555192"/>
      </c:barChart>
      <c:catAx>
        <c:axId val="471554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471555192"/>
        <c:crosses val="autoZero"/>
        <c:auto val="1"/>
        <c:lblAlgn val="ctr"/>
        <c:lblOffset val="100"/>
        <c:noMultiLvlLbl val="0"/>
      </c:catAx>
      <c:valAx>
        <c:axId val="471555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47155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674527371001453E-3"/>
          <c:y val="0.29365822041973899"/>
          <c:w val="0.47847359243147064"/>
          <c:h val="0.70634177958026112"/>
        </c:manualLayout>
      </c:layout>
      <c:pie3DChart>
        <c:varyColors val="1"/>
        <c:ser>
          <c:idx val="0"/>
          <c:order val="0"/>
          <c:tx>
            <c:strRef>
              <c:f>Lapas1!$B$1</c:f>
              <c:strCache>
                <c:ptCount val="1"/>
                <c:pt idx="0">
                  <c:v>Pardavimas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13B-4AC4-A034-A23213F748F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13B-4AC4-A034-A23213F748F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13B-4AC4-A034-A23213F748F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13B-4AC4-A034-A23213F748F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13B-4AC4-A034-A23213F748F0}"/>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Lapas1!$A$2:$A$6</c:f>
              <c:strCache>
                <c:ptCount val="5"/>
                <c:pt idx="0">
                  <c:v>Mokinių, turinčių labai žemą bendrą (KPI+kpi) indeksą, dalis (%)</c:v>
                </c:pt>
                <c:pt idx="1">
                  <c:v>Mokinių, turinčių žemą bendrą (KPI+kpi) indeksą, dalis (%)</c:v>
                </c:pt>
                <c:pt idx="2">
                  <c:v>Mokinių, turinčių vidutinį bendrą (KPI+kpi) indeksą, dalis (%)</c:v>
                </c:pt>
                <c:pt idx="3">
                  <c:v>Mokinių, turinčių aukštą bendrą (KPI+kpi) indeksą, dalis (%)</c:v>
                </c:pt>
                <c:pt idx="4">
                  <c:v>Mokinių, turinčių labai aukštą bendrą (KPI+kpi) indeksą, dalis (%)</c:v>
                </c:pt>
              </c:strCache>
            </c:strRef>
          </c:cat>
          <c:val>
            <c:numRef>
              <c:f>Lapas1!$B$2:$B$6</c:f>
              <c:numCache>
                <c:formatCode>General</c:formatCode>
                <c:ptCount val="5"/>
                <c:pt idx="0">
                  <c:v>22.03</c:v>
                </c:pt>
                <c:pt idx="1">
                  <c:v>22.04</c:v>
                </c:pt>
                <c:pt idx="2">
                  <c:v>20.34</c:v>
                </c:pt>
                <c:pt idx="3">
                  <c:v>20.34</c:v>
                </c:pt>
                <c:pt idx="4">
                  <c:v>15.25</c:v>
                </c:pt>
              </c:numCache>
            </c:numRef>
          </c:val>
          <c:extLst>
            <c:ext xmlns:c16="http://schemas.microsoft.com/office/drawing/2014/chart" uri="{C3380CC4-5D6E-409C-BE32-E72D297353CC}">
              <c16:uniqueId val="{00000000-F417-4CBA-8E12-1CC103462CB1}"/>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51547159151352162"/>
          <c:y val="2.651499401371138E-3"/>
          <c:w val="0.48094795696240894"/>
          <c:h val="0.997348500598628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C45AD-3C0E-477A-948F-FE37B736F4A5}" type="datetimeFigureOut">
              <a:rPr lang="lt-LT" smtClean="0"/>
              <a:t>2022-04-15</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40FBE-658B-4894-A33E-337AF2AA8012}" type="slidenum">
              <a:rPr lang="lt-LT" smtClean="0"/>
              <a:t>‹#›</a:t>
            </a:fld>
            <a:endParaRPr lang="lt-LT"/>
          </a:p>
        </p:txBody>
      </p:sp>
    </p:spTree>
    <p:extLst>
      <p:ext uri="{BB962C8B-B14F-4D97-AF65-F5344CB8AC3E}">
        <p14:creationId xmlns:p14="http://schemas.microsoft.com/office/powerpoint/2010/main" val="256363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F9C40FBE-658B-4894-A33E-337AF2AA8012}" type="slidenum">
              <a:rPr lang="lt-LT" smtClean="0"/>
              <a:t>7</a:t>
            </a:fld>
            <a:endParaRPr lang="lt-LT"/>
          </a:p>
        </p:txBody>
      </p:sp>
    </p:spTree>
    <p:extLst>
      <p:ext uri="{BB962C8B-B14F-4D97-AF65-F5344CB8AC3E}">
        <p14:creationId xmlns:p14="http://schemas.microsoft.com/office/powerpoint/2010/main" val="158141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F9C40FBE-658B-4894-A33E-337AF2AA8012}" type="slidenum">
              <a:rPr lang="lt-LT" smtClean="0"/>
              <a:t>11</a:t>
            </a:fld>
            <a:endParaRPr lang="lt-LT"/>
          </a:p>
        </p:txBody>
      </p:sp>
    </p:spTree>
    <p:extLst>
      <p:ext uri="{BB962C8B-B14F-4D97-AF65-F5344CB8AC3E}">
        <p14:creationId xmlns:p14="http://schemas.microsoft.com/office/powerpoint/2010/main" val="323434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8C0CD95-30BA-46AB-9342-25B3AA07B7A3}" type="datetime1">
              <a:rPr lang="lt-LT" smtClean="0"/>
              <a:t>2022-04-15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274965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7154C72B-7317-4904-87AC-51011363D426}" type="datetime1">
              <a:rPr lang="lt-LT" smtClean="0"/>
              <a:t>2022-04-15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176718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00C50140-7D11-4228-8B35-F66308FDF7E8}" type="datetime1">
              <a:rPr lang="lt-LT" smtClean="0"/>
              <a:t>2022-04-15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281668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FD2EC722-3795-49BC-99CD-128C9F42274C}" type="datetime1">
              <a:rPr lang="lt-LT" smtClean="0"/>
              <a:t>2022-04-15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142923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F0FC22B1-A230-4CE4-A939-AB3A87F01CB2}" type="datetime1">
              <a:rPr lang="lt-LT" smtClean="0"/>
              <a:t>2022-04-15</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226316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C8232CB2-4A0D-4195-AA5C-3D8B313AEA2F}" type="datetime1">
              <a:rPr lang="lt-LT" smtClean="0"/>
              <a:t>2022-04-15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300022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4C0E4CB5-152C-4BE6-9473-4FAC6B64FCA3}" type="datetime1">
              <a:rPr lang="lt-LT" smtClean="0"/>
              <a:t>2022-04-15</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408097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2E66CCAB-5779-4C5D-9BD6-EF612ABDFA88}" type="datetime1">
              <a:rPr lang="lt-LT" smtClean="0"/>
              <a:t>2022-04-15</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189499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225-56F2-4404-9B1D-ABA3505487EB}" type="datetime1">
              <a:rPr lang="lt-LT" smtClean="0"/>
              <a:t>2022-04-15</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15318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A93530C6-44FE-4AEA-BAC1-BDC242804210}" type="datetime1">
              <a:rPr lang="lt-LT" smtClean="0"/>
              <a:t>2022-04-15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47076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F0CCCE50-EE43-4A35-B537-568BBBC14A9E}" type="datetime1">
              <a:rPr lang="lt-LT" smtClean="0"/>
              <a:t>2022-04-15</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A9F32FC-E083-458F-99CC-634E9C99736D}" type="slidenum">
              <a:rPr lang="lt-LT" smtClean="0"/>
              <a:t>‹#›</a:t>
            </a:fld>
            <a:endParaRPr lang="lt-LT"/>
          </a:p>
        </p:txBody>
      </p:sp>
    </p:spTree>
    <p:extLst>
      <p:ext uri="{BB962C8B-B14F-4D97-AF65-F5344CB8AC3E}">
        <p14:creationId xmlns:p14="http://schemas.microsoft.com/office/powerpoint/2010/main" val="267549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F36BF-AA3E-447E-B58F-C43E70B8C6D1}" type="datetime1">
              <a:rPr lang="lt-LT" smtClean="0"/>
              <a:t>2022-04-15</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F32FC-E083-458F-99CC-634E9C99736D}" type="slidenum">
              <a:rPr lang="lt-LT" smtClean="0"/>
              <a:t>‹#›</a:t>
            </a:fld>
            <a:endParaRPr lang="lt-LT"/>
          </a:p>
        </p:txBody>
      </p:sp>
    </p:spTree>
    <p:extLst>
      <p:ext uri="{BB962C8B-B14F-4D97-AF65-F5344CB8AC3E}">
        <p14:creationId xmlns:p14="http://schemas.microsoft.com/office/powerpoint/2010/main" val="2750824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405218"/>
            <a:ext cx="9144000" cy="2002999"/>
          </a:xfrm>
        </p:spPr>
        <p:txBody>
          <a:bodyPr>
            <a:normAutofit/>
          </a:bodyPr>
          <a:lstStyle/>
          <a:p>
            <a:r>
              <a:rPr lang="lt-LT" sz="4000" dirty="0" smtClean="0">
                <a:latin typeface="Times New Roman" panose="02020603050405020304" pitchFamily="18" charset="0"/>
                <a:cs typeface="Times New Roman" panose="02020603050405020304" pitchFamily="18" charset="0"/>
              </a:rPr>
              <a:t>KLAIPĖDOS LOPŠELIO-DARŽELIO „NYKŠTUKAS“ </a:t>
            </a:r>
            <a:r>
              <a:rPr lang="lt-LT" sz="4000" dirty="0" smtClean="0">
                <a:latin typeface="Times New Roman" panose="02020603050405020304" pitchFamily="18" charset="0"/>
                <a:cs typeface="Times New Roman" panose="02020603050405020304" pitchFamily="18" charset="0"/>
              </a:rPr>
              <a:t>SVEIKATOS DUOMENŲ </a:t>
            </a:r>
            <a:r>
              <a:rPr lang="lt-LT" sz="4000" dirty="0" smtClean="0">
                <a:latin typeface="Times New Roman" panose="02020603050405020304" pitchFamily="18" charset="0"/>
                <a:cs typeface="Times New Roman" panose="02020603050405020304" pitchFamily="18" charset="0"/>
              </a:rPr>
              <a:t>ANALIZĖ 2021-2022 M.</a:t>
            </a:r>
            <a:endParaRPr lang="lt-LT" sz="4000" dirty="0">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1524000" y="5514109"/>
            <a:ext cx="9144000" cy="858981"/>
          </a:xfrm>
        </p:spPr>
        <p:txBody>
          <a:bodyPr>
            <a:normAutofit lnSpcReduction="10000"/>
          </a:bodyPr>
          <a:lstStyle/>
          <a:p>
            <a:r>
              <a:rPr lang="lt-LT" dirty="0" smtClean="0">
                <a:latin typeface="Times New Roman" panose="02020603050405020304" pitchFamily="18" charset="0"/>
                <a:cs typeface="Times New Roman" panose="02020603050405020304" pitchFamily="18" charset="0"/>
              </a:rPr>
              <a:t>Visuomenės sveikatos specialistė </a:t>
            </a:r>
          </a:p>
          <a:p>
            <a:r>
              <a:rPr lang="lt-LT" dirty="0" smtClean="0">
                <a:latin typeface="Times New Roman" panose="02020603050405020304" pitchFamily="18" charset="0"/>
                <a:cs typeface="Times New Roman" panose="02020603050405020304" pitchFamily="18" charset="0"/>
              </a:rPr>
              <a:t>Evelina </a:t>
            </a:r>
            <a:r>
              <a:rPr lang="lt-LT" dirty="0" err="1" smtClean="0">
                <a:latin typeface="Times New Roman" panose="02020603050405020304" pitchFamily="18" charset="0"/>
                <a:cs typeface="Times New Roman" panose="02020603050405020304" pitchFamily="18" charset="0"/>
              </a:rPr>
              <a:t>Araminaitė</a:t>
            </a:r>
            <a:endParaRPr lang="lt-LT" dirty="0" smtClean="0">
              <a:latin typeface="Times New Roman" panose="02020603050405020304" pitchFamily="18" charset="0"/>
              <a:cs typeface="Times New Roman" panose="02020603050405020304" pitchFamily="18" charset="0"/>
            </a:endParaRPr>
          </a:p>
        </p:txBody>
      </p:sp>
      <p:pic>
        <p:nvPicPr>
          <p:cNvPr id="5" name="Paveikslėlis 4"/>
          <p:cNvPicPr>
            <a:picLocks noChangeAspect="1"/>
          </p:cNvPicPr>
          <p:nvPr/>
        </p:nvPicPr>
        <p:blipFill rotWithShape="1">
          <a:blip r:embed="rId2"/>
          <a:srcRect b="5513"/>
          <a:stretch/>
        </p:blipFill>
        <p:spPr>
          <a:xfrm>
            <a:off x="5284407" y="3792819"/>
            <a:ext cx="1623186" cy="1541181"/>
          </a:xfrm>
          <a:prstGeom prst="rect">
            <a:avLst/>
          </a:prstGeom>
        </p:spPr>
      </p:pic>
      <p:pic>
        <p:nvPicPr>
          <p:cNvPr id="7" name="Paveikslėlis 6"/>
          <p:cNvPicPr>
            <a:picLocks noChangeAspect="1"/>
          </p:cNvPicPr>
          <p:nvPr/>
        </p:nvPicPr>
        <p:blipFill>
          <a:blip r:embed="rId3"/>
          <a:stretch>
            <a:fillRect/>
          </a:stretch>
        </p:blipFill>
        <p:spPr>
          <a:xfrm>
            <a:off x="203211" y="220077"/>
            <a:ext cx="3999323" cy="902286"/>
          </a:xfrm>
          <a:prstGeom prst="rect">
            <a:avLst/>
          </a:prstGeom>
        </p:spPr>
      </p:pic>
    </p:spTree>
    <p:extLst>
      <p:ext uri="{BB962C8B-B14F-4D97-AF65-F5344CB8AC3E}">
        <p14:creationId xmlns:p14="http://schemas.microsoft.com/office/powerpoint/2010/main" val="2276095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202534" y="365125"/>
            <a:ext cx="7151266" cy="1325563"/>
          </a:xfrm>
        </p:spPr>
        <p:txBody>
          <a:bodyPr>
            <a:noAutofit/>
          </a:bodyPr>
          <a:lstStyle/>
          <a:p>
            <a:pPr algn="r"/>
            <a:r>
              <a:rPr lang="pt-BR" sz="3200" dirty="0">
                <a:latin typeface="Times New Roman" panose="02020603050405020304" pitchFamily="18" charset="0"/>
                <a:cs typeface="Times New Roman" panose="02020603050405020304" pitchFamily="18" charset="0"/>
              </a:rPr>
              <a:t>Bendrosios ir specialiosios rekomendacijos, pritaikytas maitinimas (proc.)</a:t>
            </a:r>
            <a:endParaRPr lang="lt-LT" sz="3200" dirty="0">
              <a:latin typeface="Times New Roman" panose="02020603050405020304" pitchFamily="18" charset="0"/>
              <a:cs typeface="Times New Roman" panose="02020603050405020304" pitchFamily="18" charset="0"/>
            </a:endParaRPr>
          </a:p>
        </p:txBody>
      </p:sp>
      <p:graphicFrame>
        <p:nvGraphicFramePr>
          <p:cNvPr id="10" name="Turinio vietos rezervavimo ženklas 9"/>
          <p:cNvGraphicFramePr>
            <a:graphicFrameLocks noGrp="1"/>
          </p:cNvGraphicFramePr>
          <p:nvPr>
            <p:ph idx="1"/>
            <p:extLst>
              <p:ext uri="{D42A27DB-BD31-4B8C-83A1-F6EECF244321}">
                <p14:modId xmlns:p14="http://schemas.microsoft.com/office/powerpoint/2010/main" val="259710151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10</a:t>
            </a:fld>
            <a:endParaRPr lang="lt-LT"/>
          </a:p>
        </p:txBody>
      </p:sp>
      <p:pic>
        <p:nvPicPr>
          <p:cNvPr id="7" name="Paveikslėlis 6"/>
          <p:cNvPicPr>
            <a:picLocks noChangeAspect="1"/>
          </p:cNvPicPr>
          <p:nvPr/>
        </p:nvPicPr>
        <p:blipFill>
          <a:blip r:embed="rId3"/>
          <a:stretch>
            <a:fillRect/>
          </a:stretch>
        </p:blipFill>
        <p:spPr>
          <a:xfrm>
            <a:off x="203211" y="220077"/>
            <a:ext cx="3999323" cy="902286"/>
          </a:xfrm>
          <a:prstGeom prst="rect">
            <a:avLst/>
          </a:prstGeom>
        </p:spPr>
      </p:pic>
    </p:spTree>
    <p:extLst>
      <p:ext uri="{BB962C8B-B14F-4D97-AF65-F5344CB8AC3E}">
        <p14:creationId xmlns:p14="http://schemas.microsoft.com/office/powerpoint/2010/main" val="3801255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2258291"/>
            <a:ext cx="10515600" cy="3918671"/>
          </a:xfrm>
        </p:spPr>
        <p:txBody>
          <a:bodyPr>
            <a:normAutofit/>
          </a:bodyPr>
          <a:lstStyle/>
          <a:p>
            <a:pPr marL="0" indent="0" algn="ctr">
              <a:buNone/>
            </a:pPr>
            <a:r>
              <a:rPr lang="lt-LT" altLang="lt-LT" sz="4800" cap="all" dirty="0">
                <a:latin typeface="Arial Black" panose="020B0A04020102020204" pitchFamily="34" charset="0"/>
                <a:cs typeface="Rando" pitchFamily="2" charset="77"/>
              </a:rPr>
              <a:t>Kūno masės indeksas </a:t>
            </a:r>
            <a:br>
              <a:rPr lang="lt-LT" altLang="lt-LT" sz="4800" cap="all" dirty="0">
                <a:latin typeface="Arial Black" panose="020B0A04020102020204" pitchFamily="34" charset="0"/>
                <a:cs typeface="Rando" pitchFamily="2" charset="77"/>
              </a:rPr>
            </a:br>
            <a:r>
              <a:rPr lang="lt-LT" altLang="lt-LT" sz="4800" cap="all" dirty="0">
                <a:latin typeface="Arial Black" panose="020B0A04020102020204" pitchFamily="34" charset="0"/>
                <a:cs typeface="Rando" pitchFamily="2" charset="77"/>
              </a:rPr>
              <a:t>(toliau – KMI)</a:t>
            </a:r>
            <a:endParaRPr lang="lt-LT" sz="4800" dirty="0">
              <a:latin typeface="Arial Black" panose="020B0A04020102020204" pitchFamily="34" charset="0"/>
            </a:endParaRPr>
          </a:p>
        </p:txBody>
      </p:sp>
      <p:pic>
        <p:nvPicPr>
          <p:cNvPr id="4" name="Paveikslėlis 3"/>
          <p:cNvPicPr>
            <a:picLocks noChangeAspect="1"/>
          </p:cNvPicPr>
          <p:nvPr/>
        </p:nvPicPr>
        <p:blipFill>
          <a:blip r:embed="rId3"/>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BE15D06D-B1EB-4E91-A3DD-DAA0DAC3AD3B}"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11</a:t>
            </a:fld>
            <a:endParaRPr lang="lt-LT"/>
          </a:p>
        </p:txBody>
      </p:sp>
    </p:spTree>
    <p:extLst>
      <p:ext uri="{BB962C8B-B14F-4D97-AF65-F5344CB8AC3E}">
        <p14:creationId xmlns:p14="http://schemas.microsoft.com/office/powerpoint/2010/main" val="4269538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202534" y="365125"/>
            <a:ext cx="7151266" cy="1325563"/>
          </a:xfrm>
        </p:spPr>
        <p:txBody>
          <a:bodyPr>
            <a:normAutofit/>
          </a:bodyPr>
          <a:lstStyle/>
          <a:p>
            <a:pPr algn="r"/>
            <a:r>
              <a:rPr lang="lt-LT" dirty="0">
                <a:latin typeface="Times New Roman" panose="02020603050405020304" pitchFamily="18" charset="0"/>
                <a:cs typeface="Times New Roman" panose="02020603050405020304" pitchFamily="18" charset="0"/>
              </a:rPr>
              <a:t>Vaikų pasiskirstymas pagal KMI (proc.)</a:t>
            </a:r>
          </a:p>
        </p:txBody>
      </p:sp>
      <p:graphicFrame>
        <p:nvGraphicFramePr>
          <p:cNvPr id="9" name="Turinio vietos rezervavimo ženklas 8"/>
          <p:cNvGraphicFramePr>
            <a:graphicFrameLocks noGrp="1"/>
          </p:cNvGraphicFramePr>
          <p:nvPr>
            <p:ph idx="1"/>
            <p:extLst>
              <p:ext uri="{D42A27DB-BD31-4B8C-83A1-F6EECF244321}">
                <p14:modId xmlns:p14="http://schemas.microsoft.com/office/powerpoint/2010/main" val="12313831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aveikslėlis 3"/>
          <p:cNvPicPr>
            <a:picLocks noChangeAspect="1"/>
          </p:cNvPicPr>
          <p:nvPr/>
        </p:nvPicPr>
        <p:blipFill>
          <a:blip r:embed="rId3"/>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CFEBBD0B-50CB-469F-9EC3-98BF870A830F}"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12</a:t>
            </a:fld>
            <a:endParaRPr lang="lt-LT"/>
          </a:p>
        </p:txBody>
      </p:sp>
    </p:spTree>
    <p:extLst>
      <p:ext uri="{BB962C8B-B14F-4D97-AF65-F5344CB8AC3E}">
        <p14:creationId xmlns:p14="http://schemas.microsoft.com/office/powerpoint/2010/main" val="54224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2382982"/>
            <a:ext cx="10515600" cy="3793980"/>
          </a:xfrm>
        </p:spPr>
        <p:txBody>
          <a:bodyPr>
            <a:normAutofit/>
          </a:bodyPr>
          <a:lstStyle/>
          <a:p>
            <a:pPr marL="0" indent="0" algn="ctr">
              <a:buNone/>
            </a:pPr>
            <a:r>
              <a:rPr lang="lt-LT" sz="5400" dirty="0">
                <a:latin typeface="Arial Black" panose="020B0A04020102020204" pitchFamily="34" charset="0"/>
              </a:rPr>
              <a:t>Fizinio lavinimo grupės</a:t>
            </a:r>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13</a:t>
            </a:fld>
            <a:endParaRPr lang="lt-LT"/>
          </a:p>
        </p:txBody>
      </p:sp>
      <p:pic>
        <p:nvPicPr>
          <p:cNvPr id="6" name="Paveikslėlis 5"/>
          <p:cNvPicPr>
            <a:picLocks noChangeAspect="1"/>
          </p:cNvPicPr>
          <p:nvPr/>
        </p:nvPicPr>
        <p:blipFill>
          <a:blip r:embed="rId2"/>
          <a:stretch>
            <a:fillRect/>
          </a:stretch>
        </p:blipFill>
        <p:spPr>
          <a:xfrm>
            <a:off x="203211" y="220077"/>
            <a:ext cx="3999323" cy="902286"/>
          </a:xfrm>
          <a:prstGeom prst="rect">
            <a:avLst/>
          </a:prstGeom>
        </p:spPr>
      </p:pic>
    </p:spTree>
    <p:extLst>
      <p:ext uri="{BB962C8B-B14F-4D97-AF65-F5344CB8AC3E}">
        <p14:creationId xmlns:p14="http://schemas.microsoft.com/office/powerpoint/2010/main" val="1302677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202534" y="365125"/>
            <a:ext cx="7151266" cy="1325563"/>
          </a:xfrm>
        </p:spPr>
        <p:txBody>
          <a:bodyPr>
            <a:noAutofit/>
          </a:bodyPr>
          <a:lstStyle/>
          <a:p>
            <a:pPr algn="r"/>
            <a:r>
              <a:rPr lang="lt-LT" sz="3200" dirty="0">
                <a:latin typeface="Times New Roman" panose="02020603050405020304" pitchFamily="18" charset="0"/>
                <a:cs typeface="Times New Roman" panose="02020603050405020304" pitchFamily="18" charset="0"/>
              </a:rPr>
              <a:t>Vaikų pasiskirstymas pagal fizinio </a:t>
            </a:r>
            <a:r>
              <a:rPr lang="lt-LT" sz="3200" dirty="0" smtClean="0">
                <a:latin typeface="Times New Roman" panose="02020603050405020304" pitchFamily="18" charset="0"/>
                <a:cs typeface="Times New Roman" panose="02020603050405020304" pitchFamily="18" charset="0"/>
              </a:rPr>
              <a:t>ugdymo grupes </a:t>
            </a:r>
            <a:r>
              <a:rPr lang="lt-LT" sz="3200" dirty="0">
                <a:latin typeface="Times New Roman" panose="02020603050405020304" pitchFamily="18" charset="0"/>
                <a:cs typeface="Times New Roman" panose="02020603050405020304" pitchFamily="18" charset="0"/>
              </a:rPr>
              <a:t>(proc.)</a:t>
            </a:r>
          </a:p>
        </p:txBody>
      </p:sp>
      <p:graphicFrame>
        <p:nvGraphicFramePr>
          <p:cNvPr id="9" name="Turinio vietos rezervavimo ženklas 8"/>
          <p:cNvGraphicFramePr>
            <a:graphicFrameLocks noGrp="1"/>
          </p:cNvGraphicFramePr>
          <p:nvPr>
            <p:ph idx="1"/>
            <p:extLst>
              <p:ext uri="{D42A27DB-BD31-4B8C-83A1-F6EECF244321}">
                <p14:modId xmlns:p14="http://schemas.microsoft.com/office/powerpoint/2010/main" val="184653915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14</a:t>
            </a:fld>
            <a:endParaRPr lang="lt-LT"/>
          </a:p>
        </p:txBody>
      </p:sp>
      <p:pic>
        <p:nvPicPr>
          <p:cNvPr id="6" name="Paveikslėlis 5"/>
          <p:cNvPicPr>
            <a:picLocks noChangeAspect="1"/>
          </p:cNvPicPr>
          <p:nvPr/>
        </p:nvPicPr>
        <p:blipFill>
          <a:blip r:embed="rId3"/>
          <a:stretch>
            <a:fillRect/>
          </a:stretch>
        </p:blipFill>
        <p:spPr>
          <a:xfrm>
            <a:off x="203211" y="220077"/>
            <a:ext cx="3999323" cy="902286"/>
          </a:xfrm>
          <a:prstGeom prst="rect">
            <a:avLst/>
          </a:prstGeom>
        </p:spPr>
      </p:pic>
    </p:spTree>
    <p:extLst>
      <p:ext uri="{BB962C8B-B14F-4D97-AF65-F5344CB8AC3E}">
        <p14:creationId xmlns:p14="http://schemas.microsoft.com/office/powerpoint/2010/main" val="1766514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2244435"/>
            <a:ext cx="10515600" cy="3932527"/>
          </a:xfrm>
        </p:spPr>
        <p:txBody>
          <a:bodyPr>
            <a:normAutofit/>
          </a:bodyPr>
          <a:lstStyle/>
          <a:p>
            <a:pPr marL="0" indent="0" algn="ctr">
              <a:buNone/>
            </a:pPr>
            <a:r>
              <a:rPr lang="lt-LT" sz="5400" b="1" dirty="0">
                <a:latin typeface="Arial Black" panose="020B0A04020102020204" pitchFamily="34" charset="0"/>
              </a:rPr>
              <a:t>Dantų ir žandikaulių būklė</a:t>
            </a:r>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15</a:t>
            </a:fld>
            <a:endParaRPr lang="lt-LT"/>
          </a:p>
        </p:txBody>
      </p:sp>
      <p:pic>
        <p:nvPicPr>
          <p:cNvPr id="6" name="Paveikslėlis 5"/>
          <p:cNvPicPr>
            <a:picLocks noChangeAspect="1"/>
          </p:cNvPicPr>
          <p:nvPr/>
        </p:nvPicPr>
        <p:blipFill>
          <a:blip r:embed="rId2"/>
          <a:stretch>
            <a:fillRect/>
          </a:stretch>
        </p:blipFill>
        <p:spPr>
          <a:xfrm>
            <a:off x="203211" y="220077"/>
            <a:ext cx="3999323" cy="902286"/>
          </a:xfrm>
          <a:prstGeom prst="rect">
            <a:avLst/>
          </a:prstGeom>
        </p:spPr>
      </p:pic>
    </p:spTree>
    <p:extLst>
      <p:ext uri="{BB962C8B-B14F-4D97-AF65-F5344CB8AC3E}">
        <p14:creationId xmlns:p14="http://schemas.microsoft.com/office/powerpoint/2010/main" val="2688435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322618" y="365125"/>
            <a:ext cx="7031182" cy="1325563"/>
          </a:xfrm>
        </p:spPr>
        <p:txBody>
          <a:bodyPr>
            <a:normAutofit/>
          </a:bodyPr>
          <a:lstStyle/>
          <a:p>
            <a:pPr algn="r"/>
            <a:r>
              <a:rPr lang="lt-LT" sz="3600" dirty="0">
                <a:latin typeface="Times New Roman" panose="02020603050405020304" pitchFamily="18" charset="0"/>
                <a:cs typeface="Times New Roman" panose="02020603050405020304" pitchFamily="18" charset="0"/>
              </a:rPr>
              <a:t>Dantų ėduonies intensyvumo (</a:t>
            </a:r>
            <a:r>
              <a:rPr lang="lt-LT" sz="3600" dirty="0" err="1">
                <a:latin typeface="Times New Roman" panose="02020603050405020304" pitchFamily="18" charset="0"/>
                <a:cs typeface="Times New Roman" panose="02020603050405020304" pitchFamily="18" charset="0"/>
              </a:rPr>
              <a:t>kpi+KPI</a:t>
            </a:r>
            <a:r>
              <a:rPr lang="lt-LT" sz="3600" dirty="0">
                <a:latin typeface="Times New Roman" panose="02020603050405020304" pitchFamily="18" charset="0"/>
                <a:cs typeface="Times New Roman" panose="02020603050405020304" pitchFamily="18" charset="0"/>
              </a:rPr>
              <a:t>) indeksas (proc.)</a:t>
            </a:r>
          </a:p>
        </p:txBody>
      </p:sp>
      <p:sp>
        <p:nvSpPr>
          <p:cNvPr id="3" name="Turinio vietos rezervavimo ženklas 2"/>
          <p:cNvSpPr>
            <a:spLocks noGrp="1"/>
          </p:cNvSpPr>
          <p:nvPr>
            <p:ph idx="1"/>
          </p:nvPr>
        </p:nvSpPr>
        <p:spPr>
          <a:xfrm>
            <a:off x="712685" y="1361943"/>
            <a:ext cx="3110345" cy="1790411"/>
          </a:xfrm>
        </p:spPr>
        <p:txBody>
          <a:bodyPr/>
          <a:lstStyle/>
          <a:p>
            <a:pPr marL="0" lvl="0" indent="0" defTabSz="457200">
              <a:lnSpc>
                <a:spcPct val="100000"/>
              </a:lnSpc>
              <a:spcBef>
                <a:spcPts val="0"/>
              </a:spcBef>
              <a:buNone/>
            </a:pPr>
            <a:r>
              <a:rPr lang="es-ES_tradnl" sz="1800" b="1" dirty="0">
                <a:solidFill>
                  <a:prstClr val="black"/>
                </a:solidFill>
                <a:latin typeface="Times New Roman" panose="02020603050405020304" pitchFamily="18" charset="0"/>
                <a:ea typeface="Times New Roman" panose="02020603050405020304" pitchFamily="18" charset="0"/>
              </a:rPr>
              <a:t>kpi+KPI indekso ribos: </a:t>
            </a:r>
          </a:p>
          <a:p>
            <a:pPr marL="0" lvl="0" indent="0" defTabSz="457200">
              <a:lnSpc>
                <a:spcPct val="100000"/>
              </a:lnSpc>
              <a:spcBef>
                <a:spcPts val="0"/>
              </a:spcBef>
              <a:buNone/>
            </a:pPr>
            <a:r>
              <a:rPr lang="es-ES_tradnl" sz="1800" dirty="0">
                <a:solidFill>
                  <a:prstClr val="black"/>
                </a:solidFill>
                <a:latin typeface="Times New Roman" panose="02020603050405020304" pitchFamily="18" charset="0"/>
                <a:ea typeface="Times New Roman" panose="02020603050405020304" pitchFamily="18" charset="0"/>
              </a:rPr>
              <a:t>Labai žemas - mažiau nei 1,2. </a:t>
            </a:r>
          </a:p>
          <a:p>
            <a:pPr marL="0" lvl="0" indent="0" defTabSz="457200">
              <a:lnSpc>
                <a:spcPct val="100000"/>
              </a:lnSpc>
              <a:spcBef>
                <a:spcPts val="0"/>
              </a:spcBef>
              <a:buNone/>
            </a:pPr>
            <a:r>
              <a:rPr lang="en-US" sz="1800" dirty="0" err="1">
                <a:solidFill>
                  <a:prstClr val="black"/>
                </a:solidFill>
                <a:latin typeface="Times New Roman" panose="02020603050405020304" pitchFamily="18" charset="0"/>
                <a:ea typeface="Times New Roman" panose="02020603050405020304" pitchFamily="18" charset="0"/>
              </a:rPr>
              <a:t>Žemas</a:t>
            </a:r>
            <a:r>
              <a:rPr lang="en-US" sz="1800" dirty="0">
                <a:solidFill>
                  <a:prstClr val="black"/>
                </a:solidFill>
                <a:latin typeface="Times New Roman" panose="02020603050405020304" pitchFamily="18" charset="0"/>
                <a:ea typeface="Times New Roman" panose="02020603050405020304" pitchFamily="18" charset="0"/>
              </a:rPr>
              <a:t> - 1,2-2,6. </a:t>
            </a:r>
          </a:p>
          <a:p>
            <a:pPr marL="0" lvl="0" indent="0" defTabSz="457200">
              <a:lnSpc>
                <a:spcPct val="100000"/>
              </a:lnSpc>
              <a:spcBef>
                <a:spcPts val="0"/>
              </a:spcBef>
              <a:buNone/>
            </a:pPr>
            <a:r>
              <a:rPr lang="en-US" sz="1800" dirty="0" err="1">
                <a:solidFill>
                  <a:prstClr val="black"/>
                </a:solidFill>
                <a:latin typeface="Times New Roman" panose="02020603050405020304" pitchFamily="18" charset="0"/>
                <a:ea typeface="Times New Roman" panose="02020603050405020304" pitchFamily="18" charset="0"/>
              </a:rPr>
              <a:t>Vidutinis</a:t>
            </a:r>
            <a:r>
              <a:rPr lang="en-US" sz="1800" dirty="0">
                <a:solidFill>
                  <a:prstClr val="black"/>
                </a:solidFill>
                <a:latin typeface="Times New Roman" panose="02020603050405020304" pitchFamily="18" charset="0"/>
                <a:ea typeface="Times New Roman" panose="02020603050405020304" pitchFamily="18" charset="0"/>
              </a:rPr>
              <a:t> 2,7-4,4. </a:t>
            </a:r>
          </a:p>
          <a:p>
            <a:pPr marL="0" lvl="0" indent="0" defTabSz="457200">
              <a:lnSpc>
                <a:spcPct val="100000"/>
              </a:lnSpc>
              <a:spcBef>
                <a:spcPts val="0"/>
              </a:spcBef>
              <a:buNone/>
            </a:pPr>
            <a:r>
              <a:rPr lang="en-US" sz="1800" dirty="0" err="1">
                <a:solidFill>
                  <a:prstClr val="black"/>
                </a:solidFill>
                <a:latin typeface="Times New Roman" panose="02020603050405020304" pitchFamily="18" charset="0"/>
                <a:ea typeface="Times New Roman" panose="02020603050405020304" pitchFamily="18" charset="0"/>
              </a:rPr>
              <a:t>Aukštas</a:t>
            </a:r>
            <a:r>
              <a:rPr lang="en-US" sz="1800" dirty="0">
                <a:solidFill>
                  <a:prstClr val="black"/>
                </a:solidFill>
                <a:latin typeface="Times New Roman" panose="02020603050405020304" pitchFamily="18" charset="0"/>
                <a:ea typeface="Times New Roman" panose="02020603050405020304" pitchFamily="18" charset="0"/>
              </a:rPr>
              <a:t> 4,5-6,5. </a:t>
            </a:r>
          </a:p>
          <a:p>
            <a:pPr marL="0" lvl="0" indent="0" defTabSz="457200">
              <a:lnSpc>
                <a:spcPct val="100000"/>
              </a:lnSpc>
              <a:spcBef>
                <a:spcPts val="0"/>
              </a:spcBef>
              <a:buNone/>
            </a:pPr>
            <a:r>
              <a:rPr lang="en-US" sz="1800" dirty="0" err="1">
                <a:solidFill>
                  <a:prstClr val="black"/>
                </a:solidFill>
                <a:latin typeface="Times New Roman" panose="02020603050405020304" pitchFamily="18" charset="0"/>
                <a:ea typeface="Times New Roman" panose="02020603050405020304" pitchFamily="18" charset="0"/>
              </a:rPr>
              <a:t>Labai</a:t>
            </a:r>
            <a:r>
              <a:rPr lang="en-US" sz="1800" dirty="0">
                <a:solidFill>
                  <a:prstClr val="black"/>
                </a:solidFill>
                <a:latin typeface="Times New Roman" panose="02020603050405020304" pitchFamily="18" charset="0"/>
                <a:ea typeface="Times New Roman" panose="02020603050405020304" pitchFamily="18" charset="0"/>
              </a:rPr>
              <a:t> </a:t>
            </a:r>
            <a:r>
              <a:rPr lang="en-US" sz="1800" dirty="0" err="1">
                <a:solidFill>
                  <a:prstClr val="black"/>
                </a:solidFill>
                <a:latin typeface="Times New Roman" panose="02020603050405020304" pitchFamily="18" charset="0"/>
                <a:ea typeface="Times New Roman" panose="02020603050405020304" pitchFamily="18" charset="0"/>
              </a:rPr>
              <a:t>aukštas</a:t>
            </a:r>
            <a:r>
              <a:rPr lang="en-US" sz="1800" dirty="0">
                <a:solidFill>
                  <a:prstClr val="black"/>
                </a:solidFill>
                <a:latin typeface="Times New Roman" panose="02020603050405020304" pitchFamily="18" charset="0"/>
                <a:ea typeface="Times New Roman" panose="02020603050405020304" pitchFamily="18" charset="0"/>
              </a:rPr>
              <a:t> - </a:t>
            </a:r>
            <a:r>
              <a:rPr lang="en-US" sz="1800" dirty="0" err="1">
                <a:solidFill>
                  <a:prstClr val="black"/>
                </a:solidFill>
                <a:latin typeface="Times New Roman" panose="02020603050405020304" pitchFamily="18" charset="0"/>
                <a:ea typeface="Times New Roman" panose="02020603050405020304" pitchFamily="18" charset="0"/>
              </a:rPr>
              <a:t>daugiau</a:t>
            </a:r>
            <a:r>
              <a:rPr lang="en-US" sz="1800" dirty="0">
                <a:solidFill>
                  <a:prstClr val="black"/>
                </a:solidFill>
                <a:latin typeface="Times New Roman" panose="02020603050405020304" pitchFamily="18" charset="0"/>
                <a:ea typeface="Times New Roman" panose="02020603050405020304" pitchFamily="18" charset="0"/>
              </a:rPr>
              <a:t> </a:t>
            </a:r>
            <a:r>
              <a:rPr lang="en-US" sz="1800" dirty="0" err="1">
                <a:solidFill>
                  <a:prstClr val="black"/>
                </a:solidFill>
                <a:latin typeface="Times New Roman" panose="02020603050405020304" pitchFamily="18" charset="0"/>
                <a:ea typeface="Times New Roman" panose="02020603050405020304" pitchFamily="18" charset="0"/>
              </a:rPr>
              <a:t>nei</a:t>
            </a:r>
            <a:r>
              <a:rPr lang="en-US" sz="1800" dirty="0">
                <a:solidFill>
                  <a:prstClr val="black"/>
                </a:solidFill>
                <a:latin typeface="Times New Roman" panose="02020603050405020304" pitchFamily="18" charset="0"/>
                <a:ea typeface="Times New Roman" panose="02020603050405020304" pitchFamily="18" charset="0"/>
              </a:rPr>
              <a:t> 6,5</a:t>
            </a:r>
            <a:r>
              <a:rPr lang="en-US" sz="2000" dirty="0">
                <a:solidFill>
                  <a:prstClr val="black"/>
                </a:solidFill>
                <a:latin typeface="Times New Roman" panose="02020603050405020304" pitchFamily="18" charset="0"/>
                <a:ea typeface="Times New Roman" panose="02020603050405020304" pitchFamily="18" charset="0"/>
              </a:rPr>
              <a:t>.</a:t>
            </a:r>
            <a:endParaRPr lang="lt-LT" altLang="lt-LT" sz="2000" i="1" dirty="0">
              <a:solidFill>
                <a:prstClr val="black"/>
              </a:solidFill>
              <a:latin typeface="Times New Roman" pitchFamily="18" charset="0"/>
              <a:cs typeface="Times New Roman" pitchFamily="18" charset="0"/>
            </a:endParaRPr>
          </a:p>
          <a:p>
            <a:endParaRPr lang="lt-LT" dirty="0"/>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16</a:t>
            </a:fld>
            <a:endParaRPr lang="lt-LT"/>
          </a:p>
        </p:txBody>
      </p:sp>
      <p:pic>
        <p:nvPicPr>
          <p:cNvPr id="6" name="Paveikslėlis 5"/>
          <p:cNvPicPr>
            <a:picLocks noChangeAspect="1"/>
          </p:cNvPicPr>
          <p:nvPr/>
        </p:nvPicPr>
        <p:blipFill>
          <a:blip r:embed="rId2"/>
          <a:stretch>
            <a:fillRect/>
          </a:stretch>
        </p:blipFill>
        <p:spPr>
          <a:xfrm>
            <a:off x="203211" y="220077"/>
            <a:ext cx="3999323" cy="902286"/>
          </a:xfrm>
          <a:prstGeom prst="rect">
            <a:avLst/>
          </a:prstGeom>
        </p:spPr>
      </p:pic>
      <p:graphicFrame>
        <p:nvGraphicFramePr>
          <p:cNvPr id="9" name="Diagrama 8"/>
          <p:cNvGraphicFramePr/>
          <p:nvPr>
            <p:extLst>
              <p:ext uri="{D42A27DB-BD31-4B8C-83A1-F6EECF244321}">
                <p14:modId xmlns:p14="http://schemas.microsoft.com/office/powerpoint/2010/main" val="3721463341"/>
              </p:ext>
            </p:extLst>
          </p:nvPr>
        </p:nvGraphicFramePr>
        <p:xfrm>
          <a:off x="712685" y="1690688"/>
          <a:ext cx="10641116" cy="466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9249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95308" y="365125"/>
            <a:ext cx="3858491" cy="1325563"/>
          </a:xfrm>
        </p:spPr>
        <p:txBody>
          <a:bodyPr/>
          <a:lstStyle/>
          <a:p>
            <a:pPr algn="r"/>
            <a:r>
              <a:rPr lang="lt-LT" dirty="0">
                <a:latin typeface="Times New Roman" panose="02020603050405020304" pitchFamily="18" charset="0"/>
                <a:cs typeface="Times New Roman" panose="02020603050405020304" pitchFamily="18" charset="0"/>
              </a:rPr>
              <a:t>Apibendrinimas</a:t>
            </a:r>
          </a:p>
        </p:txBody>
      </p:sp>
      <p:sp>
        <p:nvSpPr>
          <p:cNvPr id="3" name="Turinio vietos rezervavimo ženklas 2"/>
          <p:cNvSpPr>
            <a:spLocks noGrp="1"/>
          </p:cNvSpPr>
          <p:nvPr>
            <p:ph idx="1"/>
          </p:nvPr>
        </p:nvSpPr>
        <p:spPr/>
        <p:txBody>
          <a:bodyPr>
            <a:normAutofit lnSpcReduction="10000"/>
          </a:bodyPr>
          <a:lstStyle/>
          <a:p>
            <a:r>
              <a:rPr lang="lt-LT" sz="2600" dirty="0" smtClean="0">
                <a:latin typeface="Times New Roman" panose="02020603050405020304" pitchFamily="18" charset="0"/>
                <a:cs typeface="Times New Roman" panose="02020603050405020304" pitchFamily="18" charset="0"/>
              </a:rPr>
              <a:t>Vaiko </a:t>
            </a:r>
            <a:r>
              <a:rPr lang="lt-LT" sz="2600" dirty="0">
                <a:latin typeface="Times New Roman" panose="02020603050405020304" pitchFamily="18" charset="0"/>
                <a:cs typeface="Times New Roman" panose="02020603050405020304" pitchFamily="18" charset="0"/>
              </a:rPr>
              <a:t>sveikatos pažymėjimą sudaro I dalis „Sveikatos būklės įvertinimas“ ir II dalis „Dantų ir žandikaulių būklės įvertinimas“. Užpildytos pažymėjimo I ir II dalys nesusijusios ir į Elektroninę sveikatos paslaugų ir bendradarbiavimo infrastruktūros informacinę sistemą (toliau – ESPBI IS) pateikiamos atskirai. Pirmą pažymėjimo dalį turi teisę pildyti šeimos gydytojas (vaikų ligų ir vidaus ligų gydytojai) arba slaugytojas, antrą dalį – gydytojas odontologas arba gydytojas odontologas specialistas, arba burnos higienistas.</a:t>
            </a:r>
          </a:p>
          <a:p>
            <a:r>
              <a:rPr lang="lt-LT" sz="2600" dirty="0">
                <a:latin typeface="Times New Roman" panose="02020603050405020304" pitchFamily="18" charset="0"/>
                <a:cs typeface="Times New Roman" panose="02020603050405020304" pitchFamily="18" charset="0"/>
              </a:rPr>
              <a:t>2021–2022 m. m. Klaipėdos </a:t>
            </a:r>
            <a:r>
              <a:rPr lang="lt-LT" sz="2600" dirty="0" smtClean="0">
                <a:latin typeface="Times New Roman" panose="02020603050405020304" pitchFamily="18" charset="0"/>
                <a:cs typeface="Times New Roman" panose="02020603050405020304" pitchFamily="18" charset="0"/>
              </a:rPr>
              <a:t>lopšelį-darželį „Nykštukas“ </a:t>
            </a:r>
            <a:r>
              <a:rPr lang="lt-LT" sz="2600" dirty="0">
                <a:latin typeface="Times New Roman" panose="02020603050405020304" pitchFamily="18" charset="0"/>
                <a:cs typeface="Times New Roman" panose="02020603050405020304" pitchFamily="18" charset="0"/>
              </a:rPr>
              <a:t>lanko </a:t>
            </a:r>
            <a:r>
              <a:rPr lang="lt-LT" sz="2600" dirty="0" smtClean="0">
                <a:latin typeface="Times New Roman" panose="02020603050405020304" pitchFamily="18" charset="0"/>
                <a:cs typeface="Times New Roman" panose="02020603050405020304" pitchFamily="18" charset="0"/>
              </a:rPr>
              <a:t>197 vaikai. Vaikų, pristačiusių </a:t>
            </a:r>
            <a:r>
              <a:rPr lang="lt-LT" sz="2600" dirty="0">
                <a:latin typeface="Times New Roman" panose="02020603050405020304" pitchFamily="18" charset="0"/>
                <a:cs typeface="Times New Roman" panose="02020603050405020304" pitchFamily="18" charset="0"/>
              </a:rPr>
              <a:t>pilnai užpildytą formą Nr. E027-1 sudaro – </a:t>
            </a:r>
            <a:r>
              <a:rPr lang="lt-LT" sz="2600" dirty="0" smtClean="0">
                <a:latin typeface="Times New Roman" panose="02020603050405020304" pitchFamily="18" charset="0"/>
                <a:cs typeface="Times New Roman" panose="02020603050405020304" pitchFamily="18" charset="0"/>
              </a:rPr>
              <a:t>68,53 </a:t>
            </a:r>
            <a:r>
              <a:rPr lang="lt-LT" sz="2600" dirty="0">
                <a:latin typeface="Times New Roman" panose="02020603050405020304" pitchFamily="18" charset="0"/>
                <a:cs typeface="Times New Roman" panose="02020603050405020304" pitchFamily="18" charset="0"/>
              </a:rPr>
              <a:t>proc. Pristatyta I dalis „Fizinės būklės įvertinimas“ sudaro – </a:t>
            </a:r>
            <a:r>
              <a:rPr lang="lt-LT" sz="2600" dirty="0" smtClean="0">
                <a:latin typeface="Times New Roman" panose="02020603050405020304" pitchFamily="18" charset="0"/>
                <a:cs typeface="Times New Roman" panose="02020603050405020304" pitchFamily="18" charset="0"/>
              </a:rPr>
              <a:t>87,82 </a:t>
            </a:r>
            <a:r>
              <a:rPr lang="lt-LT" sz="2600" dirty="0">
                <a:latin typeface="Times New Roman" panose="02020603050405020304" pitchFamily="18" charset="0"/>
                <a:cs typeface="Times New Roman" panose="02020603050405020304" pitchFamily="18" charset="0"/>
              </a:rPr>
              <a:t>proc., II dalis „Dantų ir žandikaulių būklės įvertinimas“ – </a:t>
            </a:r>
            <a:r>
              <a:rPr lang="lt-LT" sz="2600" dirty="0" smtClean="0">
                <a:latin typeface="Times New Roman" panose="02020603050405020304" pitchFamily="18" charset="0"/>
                <a:cs typeface="Times New Roman" panose="02020603050405020304" pitchFamily="18" charset="0"/>
              </a:rPr>
              <a:t>74,11 </a:t>
            </a:r>
            <a:r>
              <a:rPr lang="lt-LT" sz="2600" dirty="0">
                <a:latin typeface="Times New Roman" panose="02020603050405020304" pitchFamily="18" charset="0"/>
                <a:cs typeface="Times New Roman" panose="02020603050405020304" pitchFamily="18" charset="0"/>
              </a:rPr>
              <a:t>proc. </a:t>
            </a:r>
            <a:r>
              <a:rPr lang="lt-LT" sz="2600" dirty="0" smtClean="0">
                <a:latin typeface="Times New Roman" panose="02020603050405020304" pitchFamily="18" charset="0"/>
                <a:cs typeface="Times New Roman" panose="02020603050405020304" pitchFamily="18" charset="0"/>
              </a:rPr>
              <a:t>Vaikų, </a:t>
            </a:r>
            <a:r>
              <a:rPr lang="lt-LT" sz="2600" dirty="0">
                <a:latin typeface="Times New Roman" panose="02020603050405020304" pitchFamily="18" charset="0"/>
                <a:cs typeface="Times New Roman" panose="02020603050405020304" pitchFamily="18" charset="0"/>
              </a:rPr>
              <a:t>galinčių dalyvauti ugdymo veikloje be jokių apribojimų sudaro – </a:t>
            </a:r>
            <a:r>
              <a:rPr lang="lt-LT" sz="2600" dirty="0" smtClean="0">
                <a:latin typeface="Times New Roman" panose="02020603050405020304" pitchFamily="18" charset="0"/>
                <a:cs typeface="Times New Roman" panose="02020603050405020304" pitchFamily="18" charset="0"/>
              </a:rPr>
              <a:t>88,44 proc.</a:t>
            </a:r>
            <a:endParaRPr lang="lt-LT" sz="2600"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17</a:t>
            </a:fld>
            <a:endParaRPr lang="lt-LT"/>
          </a:p>
        </p:txBody>
      </p:sp>
      <p:pic>
        <p:nvPicPr>
          <p:cNvPr id="6" name="Paveikslėlis 5"/>
          <p:cNvPicPr>
            <a:picLocks noChangeAspect="1"/>
          </p:cNvPicPr>
          <p:nvPr/>
        </p:nvPicPr>
        <p:blipFill>
          <a:blip r:embed="rId2"/>
          <a:stretch>
            <a:fillRect/>
          </a:stretch>
        </p:blipFill>
        <p:spPr>
          <a:xfrm>
            <a:off x="203211" y="220077"/>
            <a:ext cx="3999323" cy="902286"/>
          </a:xfrm>
          <a:prstGeom prst="rect">
            <a:avLst/>
          </a:prstGeom>
        </p:spPr>
      </p:pic>
    </p:spTree>
    <p:extLst>
      <p:ext uri="{BB962C8B-B14F-4D97-AF65-F5344CB8AC3E}">
        <p14:creationId xmlns:p14="http://schemas.microsoft.com/office/powerpoint/2010/main" val="2386859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r"/>
            <a:r>
              <a:rPr lang="lt-LT" dirty="0" smtClean="0">
                <a:latin typeface="Times New Roman" panose="02020603050405020304" pitchFamily="18" charset="0"/>
                <a:cs typeface="Times New Roman" panose="02020603050405020304" pitchFamily="18" charset="0"/>
              </a:rPr>
              <a:t>Apibendrinimas (2)</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r>
              <a:rPr lang="lt-LT" sz="2400" dirty="0">
                <a:latin typeface="Times New Roman" panose="02020603050405020304" pitchFamily="18" charset="0"/>
                <a:cs typeface="Times New Roman" panose="02020603050405020304" pitchFamily="18" charset="0"/>
              </a:rPr>
              <a:t>Profilaktinio sveikatos patikrinimo metu šeimos gydytojas išmatuoja </a:t>
            </a:r>
            <a:r>
              <a:rPr lang="lt-LT" sz="2400" dirty="0" smtClean="0">
                <a:latin typeface="Times New Roman" panose="02020603050405020304" pitchFamily="18" charset="0"/>
                <a:cs typeface="Times New Roman" panose="02020603050405020304" pitchFamily="18" charset="0"/>
              </a:rPr>
              <a:t>vaiko </a:t>
            </a:r>
            <a:r>
              <a:rPr lang="lt-LT" sz="2400" dirty="0">
                <a:latin typeface="Times New Roman" panose="02020603050405020304" pitchFamily="18" charset="0"/>
                <a:cs typeface="Times New Roman" panose="02020603050405020304" pitchFamily="18" charset="0"/>
              </a:rPr>
              <a:t>ūgį, svorį, rezultatus įrašo į elektroninį </a:t>
            </a:r>
            <a:r>
              <a:rPr lang="lt-LT" sz="2400" dirty="0" smtClean="0">
                <a:latin typeface="Times New Roman" panose="02020603050405020304" pitchFamily="18" charset="0"/>
                <a:cs typeface="Times New Roman" panose="02020603050405020304" pitchFamily="18" charset="0"/>
              </a:rPr>
              <a:t>vaiko </a:t>
            </a:r>
            <a:r>
              <a:rPr lang="lt-LT" sz="2400" dirty="0">
                <a:latin typeface="Times New Roman" panose="02020603050405020304" pitchFamily="18" charset="0"/>
                <a:cs typeface="Times New Roman" panose="02020603050405020304" pitchFamily="18" charset="0"/>
              </a:rPr>
              <a:t>sveikatos pažymėjimą, kuriame automatiškai </a:t>
            </a:r>
            <a:r>
              <a:rPr lang="lt-LT" sz="2400" dirty="0" smtClean="0">
                <a:latin typeface="Times New Roman" panose="02020603050405020304" pitchFamily="18" charset="0"/>
                <a:cs typeface="Times New Roman" panose="02020603050405020304" pitchFamily="18" charset="0"/>
              </a:rPr>
              <a:t>apskaičiuojama </a:t>
            </a:r>
            <a:r>
              <a:rPr lang="lt-LT" sz="2400" dirty="0">
                <a:latin typeface="Times New Roman" panose="02020603050405020304" pitchFamily="18" charset="0"/>
                <a:cs typeface="Times New Roman" panose="02020603050405020304" pitchFamily="18" charset="0"/>
              </a:rPr>
              <a:t>kūno masės indekso (toliau – KMI) skaitinė reikšmė ir KMI įvertinimas: per mažas svoris, normalus svoris, antsvoris ar nutukimas. </a:t>
            </a:r>
          </a:p>
          <a:p>
            <a:r>
              <a:rPr lang="lt-LT" sz="2400" dirty="0">
                <a:latin typeface="Times New Roman" panose="02020603050405020304" pitchFamily="18" charset="0"/>
                <a:cs typeface="Times New Roman" panose="02020603050405020304" pitchFamily="18" charset="0"/>
              </a:rPr>
              <a:t> 2021–2022 m. </a:t>
            </a:r>
            <a:r>
              <a:rPr lang="lt-LT" sz="2400" dirty="0" smtClean="0">
                <a:latin typeface="Times New Roman" panose="02020603050405020304" pitchFamily="18" charset="0"/>
                <a:cs typeface="Times New Roman" panose="02020603050405020304" pitchFamily="18" charset="0"/>
              </a:rPr>
              <a:t>56 </a:t>
            </a:r>
            <a:r>
              <a:rPr lang="lt-LT" sz="2400" dirty="0">
                <a:latin typeface="Times New Roman" panose="02020603050405020304" pitchFamily="18" charset="0"/>
                <a:cs typeface="Times New Roman" panose="02020603050405020304" pitchFamily="18" charset="0"/>
              </a:rPr>
              <a:t>proc. mokinių yra normalaus kūno svorio. Antsvorį turinčių mokinių dalis sudaro </a:t>
            </a:r>
            <a:r>
              <a:rPr lang="lt-LT" sz="2400" dirty="0" smtClean="0">
                <a:latin typeface="Times New Roman" panose="02020603050405020304" pitchFamily="18" charset="0"/>
                <a:cs typeface="Times New Roman" panose="02020603050405020304" pitchFamily="18" charset="0"/>
              </a:rPr>
              <a:t>6,4 </a:t>
            </a:r>
            <a:r>
              <a:rPr lang="lt-LT" sz="2400" dirty="0">
                <a:latin typeface="Times New Roman" panose="02020603050405020304" pitchFamily="18" charset="0"/>
                <a:cs typeface="Times New Roman" panose="02020603050405020304" pitchFamily="18" charset="0"/>
              </a:rPr>
              <a:t>proc. Per mažas kūno svoris nustatytas </a:t>
            </a:r>
            <a:r>
              <a:rPr lang="lt-LT" sz="2400" dirty="0" smtClean="0">
                <a:latin typeface="Times New Roman" panose="02020603050405020304" pitchFamily="18" charset="0"/>
                <a:cs typeface="Times New Roman" panose="02020603050405020304" pitchFamily="18" charset="0"/>
              </a:rPr>
              <a:t>27,2 </a:t>
            </a:r>
            <a:r>
              <a:rPr lang="lt-LT" sz="2400" dirty="0">
                <a:latin typeface="Times New Roman" panose="02020603050405020304" pitchFamily="18" charset="0"/>
                <a:cs typeface="Times New Roman" panose="02020603050405020304" pitchFamily="18" charset="0"/>
              </a:rPr>
              <a:t>proc. mokinių. Nutukusių mokinių dalis sudarė </a:t>
            </a:r>
            <a:r>
              <a:rPr lang="lt-LT" sz="2400" dirty="0" smtClean="0">
                <a:latin typeface="Times New Roman" panose="02020603050405020304" pitchFamily="18" charset="0"/>
                <a:cs typeface="Times New Roman" panose="02020603050405020304" pitchFamily="18" charset="0"/>
              </a:rPr>
              <a:t>2,9 </a:t>
            </a:r>
            <a:r>
              <a:rPr lang="lt-LT" sz="2400" dirty="0">
                <a:latin typeface="Times New Roman" panose="02020603050405020304" pitchFamily="18" charset="0"/>
                <a:cs typeface="Times New Roman" panose="02020603050405020304" pitchFamily="18" charset="0"/>
              </a:rPr>
              <a:t>proc.</a:t>
            </a:r>
          </a:p>
          <a:p>
            <a:endParaRPr lang="lt-LT" dirty="0"/>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18</a:t>
            </a:fld>
            <a:endParaRPr lang="lt-LT"/>
          </a:p>
        </p:txBody>
      </p:sp>
      <p:pic>
        <p:nvPicPr>
          <p:cNvPr id="6" name="Paveikslėlis 5"/>
          <p:cNvPicPr>
            <a:picLocks noChangeAspect="1"/>
          </p:cNvPicPr>
          <p:nvPr/>
        </p:nvPicPr>
        <p:blipFill>
          <a:blip r:embed="rId2"/>
          <a:stretch>
            <a:fillRect/>
          </a:stretch>
        </p:blipFill>
        <p:spPr>
          <a:xfrm>
            <a:off x="203211" y="220077"/>
            <a:ext cx="3999323" cy="902286"/>
          </a:xfrm>
          <a:prstGeom prst="rect">
            <a:avLst/>
          </a:prstGeom>
        </p:spPr>
      </p:pic>
    </p:spTree>
    <p:extLst>
      <p:ext uri="{BB962C8B-B14F-4D97-AF65-F5344CB8AC3E}">
        <p14:creationId xmlns:p14="http://schemas.microsoft.com/office/powerpoint/2010/main" val="147103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r"/>
            <a:r>
              <a:rPr lang="lt-LT" dirty="0" smtClean="0">
                <a:latin typeface="Times New Roman" panose="02020603050405020304" pitchFamily="18" charset="0"/>
                <a:cs typeface="Times New Roman" panose="02020603050405020304" pitchFamily="18" charset="0"/>
              </a:rPr>
              <a:t>Apibendrinimas (3)</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r>
              <a:rPr lang="lt-LT" sz="2400" dirty="0">
                <a:latin typeface="Times New Roman" panose="02020603050405020304" pitchFamily="18" charset="0"/>
                <a:cs typeface="Times New Roman" panose="02020603050405020304" pitchFamily="18" charset="0"/>
              </a:rPr>
              <a:t>Kasmetinio </a:t>
            </a:r>
            <a:r>
              <a:rPr lang="lt-LT" sz="2400" dirty="0" smtClean="0">
                <a:latin typeface="Times New Roman" panose="02020603050405020304" pitchFamily="18" charset="0"/>
                <a:cs typeface="Times New Roman" panose="02020603050405020304" pitchFamily="18" charset="0"/>
              </a:rPr>
              <a:t>vaiko </a:t>
            </a:r>
            <a:r>
              <a:rPr lang="lt-LT" sz="2400" dirty="0">
                <a:latin typeface="Times New Roman" panose="02020603050405020304" pitchFamily="18" charset="0"/>
                <a:cs typeface="Times New Roman" panose="02020603050405020304" pitchFamily="18" charset="0"/>
              </a:rPr>
              <a:t>sveikatos patikrinimo metu asmens sveikatos priežiūros įstaigos specialistas, įvertinęs vaiko fizinę sveikatos būklę, jo sveikatos pažymėjime nurodo fizinio ugdymo grupę: pagrindinė, parengiamoji, specialioji ar, esant poreikiui, pažymi, iki kurios dienos mokinys atleidžiamas nuo fizinio lavinimo pamokų. </a:t>
            </a:r>
          </a:p>
          <a:p>
            <a:r>
              <a:rPr lang="lt-LT" sz="2400" dirty="0" smtClean="0">
                <a:latin typeface="Times New Roman" panose="02020603050405020304" pitchFamily="18" charset="0"/>
                <a:cs typeface="Times New Roman" panose="02020603050405020304" pitchFamily="18" charset="0"/>
              </a:rPr>
              <a:t>2021–2022 </a:t>
            </a:r>
            <a:r>
              <a:rPr lang="lt-LT" sz="2400" dirty="0">
                <a:latin typeface="Times New Roman" panose="02020603050405020304" pitchFamily="18" charset="0"/>
                <a:cs typeface="Times New Roman" panose="02020603050405020304" pitchFamily="18" charset="0"/>
              </a:rPr>
              <a:t>m. </a:t>
            </a:r>
            <a:r>
              <a:rPr lang="lt-LT" sz="2400" dirty="0" smtClean="0">
                <a:latin typeface="Times New Roman" panose="02020603050405020304" pitchFamily="18" charset="0"/>
                <a:cs typeface="Times New Roman" panose="02020603050405020304" pitchFamily="18" charset="0"/>
              </a:rPr>
              <a:t>99,42 </a:t>
            </a:r>
            <a:r>
              <a:rPr lang="lt-LT" sz="2400" dirty="0">
                <a:latin typeface="Times New Roman" panose="02020603050405020304" pitchFamily="18" charset="0"/>
                <a:cs typeface="Times New Roman" panose="02020603050405020304" pitchFamily="18" charset="0"/>
              </a:rPr>
              <a:t>proc. </a:t>
            </a:r>
            <a:r>
              <a:rPr lang="lt-LT" sz="2400" dirty="0" smtClean="0">
                <a:latin typeface="Times New Roman" panose="02020603050405020304" pitchFamily="18" charset="0"/>
                <a:cs typeface="Times New Roman" panose="02020603050405020304" pitchFamily="18" charset="0"/>
              </a:rPr>
              <a:t>vaikų </a:t>
            </a:r>
            <a:r>
              <a:rPr lang="lt-LT" sz="2400" dirty="0">
                <a:latin typeface="Times New Roman" panose="02020603050405020304" pitchFamily="18" charset="0"/>
                <a:cs typeface="Times New Roman" panose="02020603050405020304" pitchFamily="18" charset="0"/>
              </a:rPr>
              <a:t>gali dalyvauti ugdymo procese, turėdami pagrindinę fizinio ugdymo grupę. Pagrindinei fizinio ugdymo grupei priskiriami visiškai sveiki ar turintys nedidelių sveikatos sutrikimų (nedidelio laipsnio regos sutrikimai, netaisyklinga laikysena, funkciniai negalavimai ir pan.) mokiniai. Šiai grupei priklausantys mokiniai gali treniruotis sporto būreliuose ir dalyvauti sporto varžybose.</a:t>
            </a:r>
          </a:p>
          <a:p>
            <a:endParaRPr lang="lt-LT" dirty="0"/>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19</a:t>
            </a:fld>
            <a:endParaRPr lang="lt-LT"/>
          </a:p>
        </p:txBody>
      </p:sp>
      <p:pic>
        <p:nvPicPr>
          <p:cNvPr id="6" name="Paveikslėlis 5"/>
          <p:cNvPicPr>
            <a:picLocks noChangeAspect="1"/>
          </p:cNvPicPr>
          <p:nvPr/>
        </p:nvPicPr>
        <p:blipFill>
          <a:blip r:embed="rId2"/>
          <a:stretch>
            <a:fillRect/>
          </a:stretch>
        </p:blipFill>
        <p:spPr>
          <a:xfrm>
            <a:off x="203211" y="220077"/>
            <a:ext cx="3999323" cy="902286"/>
          </a:xfrm>
          <a:prstGeom prst="rect">
            <a:avLst/>
          </a:prstGeom>
        </p:spPr>
      </p:pic>
    </p:spTree>
    <p:extLst>
      <p:ext uri="{BB962C8B-B14F-4D97-AF65-F5344CB8AC3E}">
        <p14:creationId xmlns:p14="http://schemas.microsoft.com/office/powerpoint/2010/main" val="167560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52055" y="1548534"/>
            <a:ext cx="10515600" cy="2012084"/>
          </a:xfrm>
        </p:spPr>
        <p:txBody>
          <a:bodyPr/>
          <a:lstStyle/>
          <a:p>
            <a:pPr marL="0" indent="0" algn="ctr">
              <a:buNone/>
            </a:pPr>
            <a:r>
              <a:rPr lang="lt-LT" dirty="0">
                <a:latin typeface="Times New Roman" panose="02020603050405020304" pitchFamily="18" charset="0"/>
                <a:cs typeface="Times New Roman" panose="02020603050405020304" pitchFamily="18" charset="0"/>
              </a:rPr>
              <a:t>Vienas iš svarbiausių sveikatos raidos tarpsnių </a:t>
            </a:r>
            <a:r>
              <a:rPr lang="lt-LT" dirty="0" smtClean="0">
                <a:latin typeface="Times New Roman" panose="02020603050405020304" pitchFamily="18" charset="0"/>
                <a:cs typeface="Times New Roman" panose="02020603050405020304" pitchFamily="18" charset="0"/>
              </a:rPr>
              <a:t>žmogaus gyvenime yra vaikystė. </a:t>
            </a:r>
            <a:r>
              <a:rPr lang="lt-LT" dirty="0">
                <a:latin typeface="Times New Roman" panose="02020603050405020304" pitchFamily="18" charset="0"/>
                <a:cs typeface="Times New Roman" panose="02020603050405020304" pitchFamily="18" charset="0"/>
              </a:rPr>
              <a:t>Tuo laikotarpiu vaiko elgsenos ir gyvensenos ypatybės turi labai didelės reikšmės vėlesnio gyvenimo kokybei. Šeima ir </a:t>
            </a:r>
            <a:r>
              <a:rPr lang="lt-LT" dirty="0" smtClean="0">
                <a:latin typeface="Times New Roman" panose="02020603050405020304" pitchFamily="18" charset="0"/>
                <a:cs typeface="Times New Roman" panose="02020603050405020304" pitchFamily="18" charset="0"/>
              </a:rPr>
              <a:t>ugdymo įstaiga </a:t>
            </a:r>
            <a:r>
              <a:rPr lang="lt-LT" dirty="0">
                <a:latin typeface="Times New Roman" panose="02020603050405020304" pitchFamily="18" charset="0"/>
                <a:cs typeface="Times New Roman" panose="02020603050405020304" pitchFamily="18" charset="0"/>
              </a:rPr>
              <a:t>vaikui turi padėti suprasti, kad sveikata yra vertybė, kurią reikia tausoti ir </a:t>
            </a:r>
            <a:r>
              <a:rPr lang="lt-LT" dirty="0" smtClean="0">
                <a:latin typeface="Times New Roman" panose="02020603050405020304" pitchFamily="18" charset="0"/>
                <a:cs typeface="Times New Roman" panose="02020603050405020304" pitchFamily="18" charset="0"/>
              </a:rPr>
              <a:t>puoselėti.</a:t>
            </a:r>
            <a:endParaRPr lang="lt-LT" dirty="0">
              <a:latin typeface="Times New Roman" panose="02020603050405020304" pitchFamily="18" charset="0"/>
              <a:cs typeface="Times New Roman" panose="02020603050405020304" pitchFamily="18" charset="0"/>
            </a:endParaRPr>
          </a:p>
          <a:p>
            <a:endParaRPr lang="lt-LT" dirty="0"/>
          </a:p>
        </p:txBody>
      </p:sp>
      <p:pic>
        <p:nvPicPr>
          <p:cNvPr id="4" name="Paveikslėlis 3"/>
          <p:cNvPicPr>
            <a:picLocks noChangeAspect="1"/>
          </p:cNvPicPr>
          <p:nvPr/>
        </p:nvPicPr>
        <p:blipFill>
          <a:blip r:embed="rId2"/>
          <a:stretch>
            <a:fillRect/>
          </a:stretch>
        </p:blipFill>
        <p:spPr>
          <a:xfrm>
            <a:off x="203211" y="220077"/>
            <a:ext cx="3999323" cy="902286"/>
          </a:xfrm>
          <a:prstGeom prst="rect">
            <a:avLst/>
          </a:prstGeom>
        </p:spPr>
      </p:pic>
      <p:pic>
        <p:nvPicPr>
          <p:cNvPr id="5" name="Paveikslėlis 4"/>
          <p:cNvPicPr>
            <a:picLocks noChangeAspect="1"/>
          </p:cNvPicPr>
          <p:nvPr/>
        </p:nvPicPr>
        <p:blipFill>
          <a:blip r:embed="rId3"/>
          <a:stretch>
            <a:fillRect/>
          </a:stretch>
        </p:blipFill>
        <p:spPr>
          <a:xfrm>
            <a:off x="4842164" y="3690793"/>
            <a:ext cx="2535382" cy="2535382"/>
          </a:xfrm>
          <a:prstGeom prst="rect">
            <a:avLst/>
          </a:prstGeom>
        </p:spPr>
      </p:pic>
      <p:sp>
        <p:nvSpPr>
          <p:cNvPr id="6" name="Datos vietos rezervavimo ženklas 5"/>
          <p:cNvSpPr>
            <a:spLocks noGrp="1"/>
          </p:cNvSpPr>
          <p:nvPr>
            <p:ph type="dt" sz="half" idx="10"/>
          </p:nvPr>
        </p:nvSpPr>
        <p:spPr/>
        <p:txBody>
          <a:bodyPr/>
          <a:lstStyle/>
          <a:p>
            <a:fld id="{9FC55C75-7292-4FA6-AA33-0BD15D557EDF}" type="datetime1">
              <a:rPr lang="lt-LT" smtClean="0"/>
              <a:t>2022-04-15</a:t>
            </a:fld>
            <a:endParaRPr lang="lt-LT"/>
          </a:p>
        </p:txBody>
      </p:sp>
      <p:sp>
        <p:nvSpPr>
          <p:cNvPr id="7" name="Skaidrės numerio vietos rezervavimo ženklas 6"/>
          <p:cNvSpPr>
            <a:spLocks noGrp="1"/>
          </p:cNvSpPr>
          <p:nvPr>
            <p:ph type="sldNum" sz="quarter" idx="12"/>
          </p:nvPr>
        </p:nvSpPr>
        <p:spPr/>
        <p:txBody>
          <a:bodyPr/>
          <a:lstStyle/>
          <a:p>
            <a:fld id="{8A9F32FC-E083-458F-99CC-634E9C99736D}" type="slidenum">
              <a:rPr lang="lt-LT" smtClean="0"/>
              <a:t>2</a:t>
            </a:fld>
            <a:endParaRPr lang="lt-LT"/>
          </a:p>
        </p:txBody>
      </p:sp>
    </p:spTree>
    <p:extLst>
      <p:ext uri="{BB962C8B-B14F-4D97-AF65-F5344CB8AC3E}">
        <p14:creationId xmlns:p14="http://schemas.microsoft.com/office/powerpoint/2010/main" val="2251999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r"/>
            <a:r>
              <a:rPr lang="lt-LT" dirty="0">
                <a:latin typeface="Times New Roman" panose="02020603050405020304" pitchFamily="18" charset="0"/>
                <a:cs typeface="Times New Roman" panose="02020603050405020304" pitchFamily="18" charset="0"/>
              </a:rPr>
              <a:t>Apibendrinimas </a:t>
            </a:r>
            <a:r>
              <a:rPr lang="lt-LT" dirty="0" smtClean="0">
                <a:latin typeface="Times New Roman" panose="02020603050405020304" pitchFamily="18" charset="0"/>
                <a:cs typeface="Times New Roman" panose="02020603050405020304" pitchFamily="18" charset="0"/>
              </a:rPr>
              <a:t>(4)</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200" y="1995055"/>
            <a:ext cx="10515600" cy="4181908"/>
          </a:xfrm>
        </p:spPr>
        <p:txBody>
          <a:bodyPr>
            <a:normAutofit/>
          </a:bodyPr>
          <a:lstStyle/>
          <a:p>
            <a:r>
              <a:rPr lang="lt-LT" sz="2000" dirty="0">
                <a:latin typeface="Times New Roman" panose="02020603050405020304" pitchFamily="18" charset="0"/>
                <a:cs typeface="Times New Roman" panose="02020603050405020304" pitchFamily="18" charset="0"/>
              </a:rPr>
              <a:t>Gydytojas odontologas, atlikdamas kasmetinį mokinio sveikatos patikrinimą, įvertina </a:t>
            </a:r>
            <a:r>
              <a:rPr lang="lt-LT" sz="2000" dirty="0" smtClean="0">
                <a:latin typeface="Times New Roman" panose="02020603050405020304" pitchFamily="18" charset="0"/>
                <a:cs typeface="Times New Roman" panose="02020603050405020304" pitchFamily="18" charset="0"/>
              </a:rPr>
              <a:t>vaiko </a:t>
            </a:r>
            <a:r>
              <a:rPr lang="lt-LT" sz="2000" dirty="0">
                <a:latin typeface="Times New Roman" panose="02020603050405020304" pitchFamily="18" charset="0"/>
                <a:cs typeface="Times New Roman" panose="02020603050405020304" pitchFamily="18" charset="0"/>
              </a:rPr>
              <a:t>dantų, žandikaulių būklę ir įrašo rezultatus </a:t>
            </a:r>
            <a:r>
              <a:rPr lang="lt-LT" sz="2000" dirty="0" smtClean="0">
                <a:latin typeface="Times New Roman" panose="02020603050405020304" pitchFamily="18" charset="0"/>
                <a:cs typeface="Times New Roman" panose="02020603050405020304" pitchFamily="18" charset="0"/>
              </a:rPr>
              <a:t>į vaiko </a:t>
            </a:r>
            <a:r>
              <a:rPr lang="lt-LT" sz="2000" dirty="0">
                <a:latin typeface="Times New Roman" panose="02020603050405020304" pitchFamily="18" charset="0"/>
                <a:cs typeface="Times New Roman" panose="02020603050405020304" pitchFamily="18" charset="0"/>
              </a:rPr>
              <a:t>sveikatos pažymėjimo antrą dalį ,,Dantų ir žandikaulių būklės įvertinimas“. Gydytojas, įvertinęs ėduonies pažeistų, plombuotų ir išrautų dantų skaičių, įrašo rezultatus pažymėjime ties raidėmis k, p, i (pieniniai dantys) ir ties raidėmis K, P, I (nuolatiniai dantys) – apskaičiuojamas dantų ėduonies intensyvumo rodiklis. </a:t>
            </a:r>
          </a:p>
          <a:p>
            <a:r>
              <a:rPr lang="lt-LT" sz="2000" dirty="0">
                <a:latin typeface="Times New Roman" panose="02020603050405020304" pitchFamily="18" charset="0"/>
                <a:cs typeface="Times New Roman" panose="02020603050405020304" pitchFamily="18" charset="0"/>
              </a:rPr>
              <a:t>Kai </a:t>
            </a:r>
            <a:r>
              <a:rPr lang="lt-LT" sz="2000" dirty="0" err="1" smtClean="0">
                <a:latin typeface="Times New Roman" panose="02020603050405020304" pitchFamily="18" charset="0"/>
                <a:cs typeface="Times New Roman" panose="02020603050405020304" pitchFamily="18" charset="0"/>
              </a:rPr>
              <a:t>kpi+KPI</a:t>
            </a:r>
            <a:r>
              <a:rPr lang="lt-LT" sz="2000" dirty="0" smtClean="0">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reikšmė mažesnė nei 1,2 – ėduonies intensyvumas apibūdinamas kaip labai žemas; nuo 1,2 iki 2,6 – žemas, nuo 2,7 iki 4,4 – vidutinis; nuo 4,5 iki 6,5 – aukštas, o kai rodiklis didesnis nei 6,5 – labai aukštas. </a:t>
            </a:r>
          </a:p>
          <a:p>
            <a:r>
              <a:rPr lang="lt-LT" sz="2000" dirty="0">
                <a:latin typeface="Times New Roman" panose="02020603050405020304" pitchFamily="18" charset="0"/>
                <a:cs typeface="Times New Roman" panose="02020603050405020304" pitchFamily="18" charset="0"/>
              </a:rPr>
              <a:t>Jeigu profilaktinio sveikatos patikrinimo metu gydytojas odontologas neranda ėduonies pažeistų, plombuotų ir dėl ėduonies išrautų dantų, </a:t>
            </a:r>
            <a:r>
              <a:rPr lang="lt-LT" sz="2000" dirty="0" smtClean="0">
                <a:latin typeface="Times New Roman" panose="02020603050405020304" pitchFamily="18" charset="0"/>
                <a:cs typeface="Times New Roman" panose="02020603050405020304" pitchFamily="18" charset="0"/>
              </a:rPr>
              <a:t>vaiko </a:t>
            </a:r>
            <a:r>
              <a:rPr lang="lt-LT" sz="2000" dirty="0">
                <a:latin typeface="Times New Roman" panose="02020603050405020304" pitchFamily="18" charset="0"/>
                <a:cs typeface="Times New Roman" panose="02020603050405020304" pitchFamily="18" charset="0"/>
              </a:rPr>
              <a:t>sveikatos pažymėjime ties raidėmis k, p, i įrašomi nuliai – tai reiškia, kad vaiko dantys sveiki (</a:t>
            </a:r>
            <a:r>
              <a:rPr lang="lt-LT" sz="2000" dirty="0" err="1">
                <a:latin typeface="Times New Roman" panose="02020603050405020304" pitchFamily="18" charset="0"/>
                <a:cs typeface="Times New Roman" panose="02020603050405020304" pitchFamily="18" charset="0"/>
              </a:rPr>
              <a:t>kpi+KPI</a:t>
            </a:r>
            <a:r>
              <a:rPr lang="lt-LT" sz="2000" dirty="0">
                <a:latin typeface="Times New Roman" panose="02020603050405020304" pitchFamily="18" charset="0"/>
                <a:cs typeface="Times New Roman" panose="02020603050405020304" pitchFamily="18" charset="0"/>
              </a:rPr>
              <a:t> lygus 0).</a:t>
            </a:r>
          </a:p>
          <a:p>
            <a:endParaRPr lang="lt-LT" dirty="0"/>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20</a:t>
            </a:fld>
            <a:endParaRPr lang="lt-LT"/>
          </a:p>
        </p:txBody>
      </p:sp>
      <p:pic>
        <p:nvPicPr>
          <p:cNvPr id="6" name="Paveikslėlis 5"/>
          <p:cNvPicPr>
            <a:picLocks noChangeAspect="1"/>
          </p:cNvPicPr>
          <p:nvPr/>
        </p:nvPicPr>
        <p:blipFill>
          <a:blip r:embed="rId2"/>
          <a:stretch>
            <a:fillRect/>
          </a:stretch>
        </p:blipFill>
        <p:spPr>
          <a:xfrm>
            <a:off x="203211" y="220077"/>
            <a:ext cx="3999323" cy="902286"/>
          </a:xfrm>
          <a:prstGeom prst="rect">
            <a:avLst/>
          </a:prstGeom>
        </p:spPr>
      </p:pic>
    </p:spTree>
    <p:extLst>
      <p:ext uri="{BB962C8B-B14F-4D97-AF65-F5344CB8AC3E}">
        <p14:creationId xmlns:p14="http://schemas.microsoft.com/office/powerpoint/2010/main" val="547891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39890" y="365125"/>
            <a:ext cx="3913909" cy="1325563"/>
          </a:xfrm>
        </p:spPr>
        <p:txBody>
          <a:bodyPr/>
          <a:lstStyle/>
          <a:p>
            <a:pPr algn="r"/>
            <a:r>
              <a:rPr lang="lt-LT" dirty="0" smtClean="0">
                <a:latin typeface="Times New Roman" panose="02020603050405020304" pitchFamily="18" charset="0"/>
                <a:cs typeface="Times New Roman" panose="02020603050405020304" pitchFamily="18" charset="0"/>
              </a:rPr>
              <a:t>Rekomendacijos</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200" y="1925781"/>
            <a:ext cx="10515600" cy="4251181"/>
          </a:xfrm>
        </p:spPr>
        <p:txBody>
          <a:bodyPr>
            <a:normAutofit/>
          </a:bodyPr>
          <a:lstStyle/>
          <a:p>
            <a:r>
              <a:rPr lang="lt-LT" sz="2400" dirty="0">
                <a:latin typeface="Times New Roman" panose="02020603050405020304" pitchFamily="18" charset="0"/>
                <a:cs typeface="Times New Roman" panose="02020603050405020304" pitchFamily="18" charset="0"/>
              </a:rPr>
              <a:t>Tikslinga vaikų tėvus įtraukti į sveikatos stiprinimo veiklas – organizuoti ir vykdyti mokymus, apimančius aiškią, išsamią ir patikimą informaciją apie mitybą, fizinį aktyvumą.</a:t>
            </a:r>
          </a:p>
          <a:p>
            <a:r>
              <a:rPr lang="lt-LT" sz="2400" dirty="0">
                <a:latin typeface="Times New Roman" panose="02020603050405020304" pitchFamily="18" charset="0"/>
                <a:cs typeface="Times New Roman" panose="02020603050405020304" pitchFamily="18" charset="0"/>
              </a:rPr>
              <a:t>Būtina vaikų sveikatos priežiūrą vykdyti visomis kryptimis, ypatingą dėmesį skiriant regos sutrikimų profilaktikai: tinkamai aplinkai (žaidimų vieta, sėdėjimo poza, apšvietimas, laiko leidimas prie kompiuterio ir televizoriaus), poilsiui (akių mankštelės), pilnavertei mitybai bei profilaktiniam regėjimo tikrinimui. </a:t>
            </a:r>
          </a:p>
          <a:p>
            <a:r>
              <a:rPr lang="lt-LT" sz="2400" dirty="0">
                <a:latin typeface="Times New Roman" panose="02020603050405020304" pitchFamily="18" charset="0"/>
                <a:cs typeface="Times New Roman" panose="02020603050405020304" pitchFamily="18" charset="0"/>
              </a:rPr>
              <a:t>Mažinti gyvensenos rizikos veiksnius, kurie sąlygotų kvėpavimo sistemos ligas, didelį dėmesį skiriant profilaktikai (tinkama higiena, mityba, fizinis aktyvumas darbo – poilsio režimas).</a:t>
            </a:r>
          </a:p>
          <a:p>
            <a:endParaRPr lang="lt-LT" dirty="0"/>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21</a:t>
            </a:fld>
            <a:endParaRPr lang="lt-LT"/>
          </a:p>
        </p:txBody>
      </p:sp>
      <p:pic>
        <p:nvPicPr>
          <p:cNvPr id="6" name="Paveikslėlis 5"/>
          <p:cNvPicPr>
            <a:picLocks noChangeAspect="1"/>
          </p:cNvPicPr>
          <p:nvPr/>
        </p:nvPicPr>
        <p:blipFill>
          <a:blip r:embed="rId2"/>
          <a:stretch>
            <a:fillRect/>
          </a:stretch>
        </p:blipFill>
        <p:spPr>
          <a:xfrm>
            <a:off x="203211" y="220077"/>
            <a:ext cx="3999323" cy="902286"/>
          </a:xfrm>
          <a:prstGeom prst="rect">
            <a:avLst/>
          </a:prstGeom>
        </p:spPr>
      </p:pic>
    </p:spTree>
    <p:extLst>
      <p:ext uri="{BB962C8B-B14F-4D97-AF65-F5344CB8AC3E}">
        <p14:creationId xmlns:p14="http://schemas.microsoft.com/office/powerpoint/2010/main" val="886113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2500564"/>
            <a:ext cx="4066309" cy="3488818"/>
          </a:xfrm>
        </p:spPr>
        <p:txBody>
          <a:bodyPr/>
          <a:lstStyle/>
          <a:p>
            <a:endParaRPr lang="lt-LT" dirty="0"/>
          </a:p>
          <a:p>
            <a:pPr marL="0" lvl="0" indent="0">
              <a:buNone/>
            </a:pPr>
            <a:r>
              <a:rPr lang="lt-LT" sz="3000" b="1" dirty="0">
                <a:solidFill>
                  <a:schemeClr val="accent3">
                    <a:lumMod val="50000"/>
                  </a:schemeClr>
                </a:solidFill>
                <a:latin typeface="Montserrat SemiBold" pitchFamily="2" charset="0"/>
              </a:rPr>
              <a:t>MUS RASITE:</a:t>
            </a:r>
          </a:p>
          <a:p>
            <a:pPr marL="0" lvl="0" indent="0">
              <a:buNone/>
            </a:pPr>
            <a:r>
              <a:rPr lang="es-ES" sz="2200" b="1" dirty="0">
                <a:solidFill>
                  <a:schemeClr val="accent3">
                    <a:lumMod val="50000"/>
                  </a:schemeClr>
                </a:solidFill>
                <a:latin typeface="Montserrat Light" pitchFamily="2" charset="0"/>
              </a:rPr>
              <a:t>Taikos pr. 76, Klaipėda</a:t>
            </a:r>
          </a:p>
          <a:p>
            <a:pPr marL="0" lvl="0" indent="0">
              <a:buNone/>
            </a:pPr>
            <a:r>
              <a:rPr lang="es-ES" sz="2200" b="1" dirty="0">
                <a:solidFill>
                  <a:schemeClr val="accent3">
                    <a:lumMod val="50000"/>
                  </a:schemeClr>
                </a:solidFill>
                <a:latin typeface="Montserrat Light" pitchFamily="2" charset="0"/>
              </a:rPr>
              <a:t>Tel. (8 46) 234796</a:t>
            </a:r>
          </a:p>
          <a:p>
            <a:pPr marL="0" lvl="0" indent="0">
              <a:buNone/>
            </a:pPr>
            <a:r>
              <a:rPr lang="es-ES" sz="2200" b="1" dirty="0">
                <a:solidFill>
                  <a:schemeClr val="accent3">
                    <a:lumMod val="50000"/>
                  </a:schemeClr>
                </a:solidFill>
                <a:latin typeface="Montserrat Light" pitchFamily="2" charset="0"/>
              </a:rPr>
              <a:t>El. p. info@sveikatosbiuras.lt</a:t>
            </a:r>
          </a:p>
          <a:p>
            <a:pPr marL="0" lvl="0" indent="0">
              <a:buNone/>
            </a:pPr>
            <a:r>
              <a:rPr lang="es-ES" sz="2200" b="1" dirty="0">
                <a:solidFill>
                  <a:schemeClr val="accent3">
                    <a:lumMod val="50000"/>
                  </a:schemeClr>
                </a:solidFill>
                <a:latin typeface="Montserrat Light" pitchFamily="2" charset="0"/>
              </a:rPr>
              <a:t>www.sveikatosbiuras.lt</a:t>
            </a:r>
          </a:p>
          <a:p>
            <a:pPr marL="0" lvl="0" indent="0">
              <a:buNone/>
            </a:pPr>
            <a:r>
              <a:rPr lang="es-ES" sz="2200" b="1" dirty="0">
                <a:solidFill>
                  <a:schemeClr val="accent3">
                    <a:lumMod val="50000"/>
                  </a:schemeClr>
                </a:solidFill>
                <a:latin typeface="Montserrat Light" pitchFamily="2" charset="0"/>
              </a:rPr>
              <a:t>www.facebook.com/biuras</a:t>
            </a:r>
            <a:endParaRPr lang="en-US" sz="2200" b="1" dirty="0">
              <a:solidFill>
                <a:schemeClr val="accent3">
                  <a:lumMod val="50000"/>
                </a:schemeClr>
              </a:solidFill>
              <a:latin typeface="Montserrat Light" pitchFamily="2" charset="0"/>
            </a:endParaRPr>
          </a:p>
          <a:p>
            <a:endParaRPr lang="lt-LT" dirty="0"/>
          </a:p>
        </p:txBody>
      </p:sp>
      <p:sp>
        <p:nvSpPr>
          <p:cNvPr id="4" name="Datos vietos rezervavimo ženklas 3"/>
          <p:cNvSpPr>
            <a:spLocks noGrp="1"/>
          </p:cNvSpPr>
          <p:nvPr>
            <p:ph type="dt" sz="half" idx="10"/>
          </p:nvPr>
        </p:nvSpPr>
        <p:spPr/>
        <p:txBody>
          <a:bodyPr/>
          <a:lstStyle/>
          <a:p>
            <a:fld id="{FD2EC722-3795-49BC-99CD-128C9F42274C}" type="datetime1">
              <a:rPr lang="lt-LT" smtClean="0"/>
              <a:t>2022-04-15</a:t>
            </a:fld>
            <a:endParaRPr lang="lt-LT"/>
          </a:p>
        </p:txBody>
      </p:sp>
      <p:sp>
        <p:nvSpPr>
          <p:cNvPr id="5" name="Skaidrės numerio vietos rezervavimo ženklas 4"/>
          <p:cNvSpPr>
            <a:spLocks noGrp="1"/>
          </p:cNvSpPr>
          <p:nvPr>
            <p:ph type="sldNum" sz="quarter" idx="12"/>
          </p:nvPr>
        </p:nvSpPr>
        <p:spPr/>
        <p:txBody>
          <a:bodyPr/>
          <a:lstStyle/>
          <a:p>
            <a:fld id="{8A9F32FC-E083-458F-99CC-634E9C99736D}" type="slidenum">
              <a:rPr lang="lt-LT" smtClean="0"/>
              <a:t>22</a:t>
            </a:fld>
            <a:endParaRPr lang="lt-LT"/>
          </a:p>
        </p:txBody>
      </p:sp>
      <p:pic>
        <p:nvPicPr>
          <p:cNvPr id="6" name="Paveikslėlis 5"/>
          <p:cNvPicPr>
            <a:picLocks noChangeAspect="1"/>
          </p:cNvPicPr>
          <p:nvPr/>
        </p:nvPicPr>
        <p:blipFill>
          <a:blip r:embed="rId2"/>
          <a:stretch>
            <a:fillRect/>
          </a:stretch>
        </p:blipFill>
        <p:spPr>
          <a:xfrm>
            <a:off x="3052702" y="760402"/>
            <a:ext cx="6086596" cy="1373195"/>
          </a:xfrm>
          <a:prstGeom prst="rect">
            <a:avLst/>
          </a:prstGeom>
        </p:spPr>
      </p:pic>
    </p:spTree>
    <p:extLst>
      <p:ext uri="{BB962C8B-B14F-4D97-AF65-F5344CB8AC3E}">
        <p14:creationId xmlns:p14="http://schemas.microsoft.com/office/powerpoint/2010/main" val="331622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322618" y="365125"/>
            <a:ext cx="7031182" cy="1325563"/>
          </a:xfrm>
        </p:spPr>
        <p:txBody>
          <a:bodyPr>
            <a:normAutofit/>
          </a:bodyPr>
          <a:lstStyle/>
          <a:p>
            <a:pPr algn="r"/>
            <a:r>
              <a:rPr lang="lt-LT" sz="4000" dirty="0">
                <a:latin typeface="Times New Roman" panose="02020603050405020304" pitchFamily="18" charset="0"/>
                <a:cs typeface="Times New Roman" panose="02020603050405020304" pitchFamily="18" charset="0"/>
              </a:rPr>
              <a:t>Sveikatos duomenų analizės aprašymas (1</a:t>
            </a:r>
            <a:r>
              <a:rPr lang="lt-LT" sz="4000" dirty="0" smtClean="0">
                <a:latin typeface="Times New Roman" panose="02020603050405020304" pitchFamily="18" charset="0"/>
                <a:cs typeface="Times New Roman" panose="02020603050405020304" pitchFamily="18" charset="0"/>
              </a:rPr>
              <a:t>)</a:t>
            </a:r>
            <a:endParaRPr lang="lt-LT" sz="40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200" y="2244435"/>
            <a:ext cx="10515600" cy="3932527"/>
          </a:xfrm>
        </p:spPr>
        <p:txBody>
          <a:bodyPr/>
          <a:lstStyle/>
          <a:p>
            <a:pPr marL="0" indent="0">
              <a:buNone/>
            </a:pPr>
            <a:r>
              <a:rPr lang="lt-LT" dirty="0">
                <a:latin typeface="Times New Roman" panose="02020603050405020304" pitchFamily="18" charset="0"/>
                <a:cs typeface="Times New Roman" panose="02020603050405020304" pitchFamily="18" charset="0"/>
              </a:rPr>
              <a:t>Lietuvos Respublikos sveikatos apsaugos ministro 2016 m. sausio 26 d. įsakymu Nr. V-93 patvirtintos Lietuvos higienos normos HN 75:2016 „Ikimokyklinio ir priešmokyklinio ugdymo programų vykdymo bendrieji sveikatos saugos reikalavimai“ 79 punkte nurodyta, kad priimant vaiką į įstaigą ir vėliau kiekvienais metais turi būti pateiktas sveikatos pažymėjimas. </a:t>
            </a:r>
          </a:p>
          <a:p>
            <a:pPr marL="0" indent="0">
              <a:buNone/>
            </a:pP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84289B5E-2EC9-4BB5-B9C1-E9787E6858EB}"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3</a:t>
            </a:fld>
            <a:endParaRPr lang="lt-LT"/>
          </a:p>
        </p:txBody>
      </p:sp>
    </p:spTree>
    <p:extLst>
      <p:ext uri="{BB962C8B-B14F-4D97-AF65-F5344CB8AC3E}">
        <p14:creationId xmlns:p14="http://schemas.microsoft.com/office/powerpoint/2010/main" val="2168865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202534" y="365125"/>
            <a:ext cx="7151266" cy="1325563"/>
          </a:xfrm>
        </p:spPr>
        <p:txBody>
          <a:bodyPr>
            <a:normAutofit/>
          </a:bodyPr>
          <a:lstStyle/>
          <a:p>
            <a:pPr algn="r"/>
            <a:r>
              <a:rPr lang="lt-LT" sz="4000" dirty="0">
                <a:latin typeface="Times New Roman" panose="02020603050405020304" pitchFamily="18" charset="0"/>
                <a:cs typeface="Times New Roman" panose="02020603050405020304" pitchFamily="18" charset="0"/>
              </a:rPr>
              <a:t>Sveikatos duomenų analizės aprašymas (2</a:t>
            </a:r>
            <a:r>
              <a:rPr lang="lt-LT" sz="4000" dirty="0" smtClean="0">
                <a:latin typeface="Times New Roman" panose="02020603050405020304" pitchFamily="18" charset="0"/>
                <a:cs typeface="Times New Roman" panose="02020603050405020304" pitchFamily="18" charset="0"/>
              </a:rPr>
              <a:t>)</a:t>
            </a:r>
            <a:endParaRPr lang="lt-LT" sz="40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200" y="2078181"/>
            <a:ext cx="10515600" cy="4098781"/>
          </a:xfrm>
        </p:spPr>
        <p:txBody>
          <a:bodyPr>
            <a:normAutofit/>
          </a:bodyPr>
          <a:lstStyle/>
          <a:p>
            <a:r>
              <a:rPr lang="lt-LT" dirty="0">
                <a:latin typeface="Times New Roman" panose="02020603050405020304" pitchFamily="18" charset="0"/>
                <a:cs typeface="Times New Roman" panose="02020603050405020304" pitchFamily="18" charset="0"/>
              </a:rPr>
              <a:t>Duomenys apie vaikų sveikatos būklę gaunami iš statistinės apskaitos formos Nr. E027-1 „Mokinio sveikatos pažymėjimas“, patvirtintos Lietuvos Respublikos sveikatos apsaugos ministro 2019 m. gegužės 14 d. įsakymu Nr. V-565 „Dėl elektroninės statistinės apskaitos formos Nr. E027-1 „Mokinio sveikatos pažymėjimas“ patvirtinimo“. </a:t>
            </a:r>
          </a:p>
          <a:p>
            <a:r>
              <a:rPr lang="lt-LT" dirty="0">
                <a:latin typeface="Times New Roman" panose="02020603050405020304" pitchFamily="18" charset="0"/>
                <a:cs typeface="Times New Roman" panose="02020603050405020304" pitchFamily="18" charset="0"/>
              </a:rPr>
              <a:t>Nuo 2020 m. sausio 1 d. pažymėjimai teikiami per Elektroninės sveikatos paslaugų ir bendradarbiavimo infrastruktūros informacinę sistemą (ESPBI IS). Elektroniniu būdu užpildyti ir pasirašyti pažymėjimai perduodami į Higienos instituto Vaikų sveikatos stebėsenos informacinę sistemą (VSS IS). </a:t>
            </a:r>
          </a:p>
          <a:p>
            <a:pPr marL="0" indent="0">
              <a:buNone/>
            </a:pP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BDA468C9-0CDF-4062-9DCC-1BDEFAD181EE}"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4</a:t>
            </a:fld>
            <a:endParaRPr lang="lt-LT"/>
          </a:p>
        </p:txBody>
      </p:sp>
    </p:spTree>
    <p:extLst>
      <p:ext uri="{BB962C8B-B14F-4D97-AF65-F5344CB8AC3E}">
        <p14:creationId xmlns:p14="http://schemas.microsoft.com/office/powerpoint/2010/main" val="3231355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350327" y="365125"/>
            <a:ext cx="7003472" cy="1325563"/>
          </a:xfrm>
        </p:spPr>
        <p:txBody>
          <a:bodyPr>
            <a:normAutofit/>
          </a:bodyPr>
          <a:lstStyle/>
          <a:p>
            <a:pPr algn="r"/>
            <a:r>
              <a:rPr lang="lt-LT" sz="4000" dirty="0" smtClean="0">
                <a:latin typeface="Times New Roman" panose="02020603050405020304" pitchFamily="18" charset="0"/>
                <a:cs typeface="Times New Roman" panose="02020603050405020304" pitchFamily="18" charset="0"/>
              </a:rPr>
              <a:t>Sveikatos duomenų rezultatų svarba</a:t>
            </a:r>
            <a:endParaRPr lang="lt-LT" sz="40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199" y="2075121"/>
            <a:ext cx="10515600" cy="2593861"/>
          </a:xfrm>
        </p:spPr>
        <p:txBody>
          <a:bodyPr>
            <a:normAutofit fontScale="92500"/>
          </a:bodyPr>
          <a:lstStyle/>
          <a:p>
            <a:r>
              <a:rPr lang="lt-LT" dirty="0">
                <a:latin typeface="Times New Roman" panose="02020603050405020304" pitchFamily="18" charset="0"/>
                <a:cs typeface="Times New Roman" panose="02020603050405020304" pitchFamily="18" charset="0"/>
              </a:rPr>
              <a:t>Kasmetinių vaikų profilaktinių patikrinimų duomenys reikalingi kryptingai planuoti ir įgyvendinti sveikatos priežiūrą lopšelio-darželio „Nykštukas“ įstaigoje, organizuoti tikslesnes sveikatos stiprinimo priemones, susijusias su ligų ir traumų profilaktika. </a:t>
            </a:r>
          </a:p>
          <a:p>
            <a:r>
              <a:rPr lang="lt-LT" dirty="0">
                <a:latin typeface="Times New Roman" panose="02020603050405020304" pitchFamily="18" charset="0"/>
                <a:cs typeface="Times New Roman" panose="02020603050405020304" pitchFamily="18" charset="0"/>
              </a:rPr>
              <a:t>Išnagrinėjus sveikatą atspindinčius rodiklius ir gydytojo rekomendacijas, galime kryptingai  įgyvendinti sveikatos priežiūrą ugdymo veikloje.</a:t>
            </a:r>
          </a:p>
          <a:p>
            <a:pPr marL="0" indent="0">
              <a:buNone/>
            </a:pP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C7B94094-FF6D-414D-9726-7A102C8D43FE}"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5</a:t>
            </a:fld>
            <a:endParaRPr lang="lt-LT"/>
          </a:p>
        </p:txBody>
      </p:sp>
      <p:pic>
        <p:nvPicPr>
          <p:cNvPr id="7" name="Paveikslėlis 6"/>
          <p:cNvPicPr>
            <a:picLocks noChangeAspect="1"/>
          </p:cNvPicPr>
          <p:nvPr/>
        </p:nvPicPr>
        <p:blipFill>
          <a:blip r:embed="rId3"/>
          <a:stretch>
            <a:fillRect/>
          </a:stretch>
        </p:blipFill>
        <p:spPr>
          <a:xfrm>
            <a:off x="3840283" y="4631806"/>
            <a:ext cx="4511431" cy="1591194"/>
          </a:xfrm>
          <a:prstGeom prst="rect">
            <a:avLst/>
          </a:prstGeom>
        </p:spPr>
      </p:pic>
    </p:spTree>
    <p:extLst>
      <p:ext uri="{BB962C8B-B14F-4D97-AF65-F5344CB8AC3E}">
        <p14:creationId xmlns:p14="http://schemas.microsoft.com/office/powerpoint/2010/main" val="808438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r"/>
            <a:r>
              <a:rPr lang="lt-LT" dirty="0">
                <a:latin typeface="Times New Roman" panose="02020603050405020304" pitchFamily="18" charset="0"/>
                <a:cs typeface="Times New Roman" panose="02020603050405020304" pitchFamily="18" charset="0"/>
              </a:rPr>
              <a:t>Reikšmių paaiškinimas</a:t>
            </a:r>
          </a:p>
        </p:txBody>
      </p:sp>
      <p:sp>
        <p:nvSpPr>
          <p:cNvPr id="3" name="Turinio vietos rezervavimo ženklas 2"/>
          <p:cNvSpPr>
            <a:spLocks noGrp="1"/>
          </p:cNvSpPr>
          <p:nvPr>
            <p:ph idx="1"/>
          </p:nvPr>
        </p:nvSpPr>
        <p:spPr/>
        <p:txBody>
          <a:bodyPr>
            <a:normAutofit fontScale="92500"/>
          </a:bodyPr>
          <a:lstStyle/>
          <a:p>
            <a:r>
              <a:rPr lang="lt-LT" dirty="0">
                <a:latin typeface="Times New Roman" panose="02020603050405020304" pitchFamily="18" charset="0"/>
                <a:cs typeface="Times New Roman" panose="02020603050405020304" pitchFamily="18" charset="0"/>
              </a:rPr>
              <a:t>N - absoliutus asmenų skaičius. </a:t>
            </a:r>
          </a:p>
          <a:p>
            <a:r>
              <a:rPr lang="lt-LT" dirty="0">
                <a:latin typeface="Times New Roman" panose="02020603050405020304" pitchFamily="18" charset="0"/>
                <a:cs typeface="Times New Roman" panose="02020603050405020304" pitchFamily="18" charset="0"/>
              </a:rPr>
              <a:t>Rodiklio reikšmė - skaitinė rodiklio reikšmė ugdymo įstaigoje.</a:t>
            </a:r>
          </a:p>
          <a:p>
            <a:r>
              <a:rPr lang="lt-LT" dirty="0" smtClean="0">
                <a:latin typeface="Times New Roman" panose="02020603050405020304" pitchFamily="18" charset="0"/>
                <a:cs typeface="Times New Roman" panose="02020603050405020304" pitchFamily="18" charset="0"/>
              </a:rPr>
              <a:t>Rodiklio </a:t>
            </a:r>
            <a:r>
              <a:rPr lang="lt-LT" dirty="0">
                <a:latin typeface="Times New Roman" panose="02020603050405020304" pitchFamily="18" charset="0"/>
                <a:cs typeface="Times New Roman" panose="02020603050405020304" pitchFamily="18" charset="0"/>
              </a:rPr>
              <a:t>reikšmė savivaldybėje - skaitinė rodiklio reikšmė savivaldybėje. </a:t>
            </a:r>
          </a:p>
          <a:p>
            <a:r>
              <a:rPr lang="lt-LT" dirty="0">
                <a:latin typeface="Times New Roman" panose="02020603050405020304" pitchFamily="18" charset="0"/>
                <a:cs typeface="Times New Roman" panose="02020603050405020304" pitchFamily="18" charset="0"/>
              </a:rPr>
              <a:t>Pokytis - pateikiama skaitinė ugdymo įstaigos rodiklio pokyčio reikšmė, kuri vaizduojama  su "+" ženklu, jei reikšmė padidėjo, palyginus su praėjusiais metais  ir "-", jei sumažėjo.</a:t>
            </a:r>
          </a:p>
          <a:p>
            <a:r>
              <a:rPr lang="lt-LT" dirty="0">
                <a:latin typeface="Times New Roman" panose="02020603050405020304" pitchFamily="18" charset="0"/>
                <a:cs typeface="Times New Roman" panose="02020603050405020304" pitchFamily="18" charset="0"/>
              </a:rPr>
              <a:t>Rodiklio pokytis bus pateikiamas rausva spalva, jei tai reiškia statistiškai reikšmingą rodiklio pokytį, palyginti su praėjusių metų </a:t>
            </a:r>
            <a:r>
              <a:rPr lang="lt-LT" dirty="0" smtClean="0">
                <a:latin typeface="Times New Roman" panose="02020603050405020304" pitchFamily="18" charset="0"/>
                <a:cs typeface="Times New Roman" panose="02020603050405020304" pitchFamily="18" charset="0"/>
              </a:rPr>
              <a:t>reikšme.</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Ir balta, jei pokytis nebuvo statistiškai reikšmingas, palyginus su praeitų metų rodiklio reikšme.</a:t>
            </a:r>
          </a:p>
        </p:txBody>
      </p:sp>
      <p:pic>
        <p:nvPicPr>
          <p:cNvPr id="4" name="Paveikslėlis 3"/>
          <p:cNvPicPr>
            <a:picLocks noChangeAspect="1"/>
          </p:cNvPicPr>
          <p:nvPr/>
        </p:nvPicPr>
        <p:blipFill>
          <a:blip r:embed="rId2"/>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C042EADB-BBCF-4906-8D96-19AB2C229B05}"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6</a:t>
            </a:fld>
            <a:endParaRPr lang="lt-LT"/>
          </a:p>
        </p:txBody>
      </p:sp>
    </p:spTree>
    <p:extLst>
      <p:ext uri="{BB962C8B-B14F-4D97-AF65-F5344CB8AC3E}">
        <p14:creationId xmlns:p14="http://schemas.microsoft.com/office/powerpoint/2010/main" val="346621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2286000"/>
            <a:ext cx="10515600" cy="3890962"/>
          </a:xfrm>
        </p:spPr>
        <p:txBody>
          <a:bodyPr>
            <a:normAutofit/>
          </a:bodyPr>
          <a:lstStyle/>
          <a:p>
            <a:pPr marL="0" indent="0" algn="ctr">
              <a:buNone/>
            </a:pPr>
            <a:r>
              <a:rPr lang="lt-LT" sz="5400" dirty="0">
                <a:latin typeface="Arial Black" panose="020B0A04020102020204" pitchFamily="34" charset="0"/>
              </a:rPr>
              <a:t>Pasitikrinę sveikatą vaikai</a:t>
            </a:r>
          </a:p>
        </p:txBody>
      </p:sp>
      <p:pic>
        <p:nvPicPr>
          <p:cNvPr id="4" name="Paveikslėlis 3"/>
          <p:cNvPicPr>
            <a:picLocks noChangeAspect="1"/>
          </p:cNvPicPr>
          <p:nvPr/>
        </p:nvPicPr>
        <p:blipFill>
          <a:blip r:embed="rId3"/>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BE15D06D-B1EB-4E91-A3DD-DAA0DAC3AD3B}"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7</a:t>
            </a:fld>
            <a:endParaRPr lang="lt-LT"/>
          </a:p>
        </p:txBody>
      </p:sp>
    </p:spTree>
    <p:extLst>
      <p:ext uri="{BB962C8B-B14F-4D97-AF65-F5344CB8AC3E}">
        <p14:creationId xmlns:p14="http://schemas.microsoft.com/office/powerpoint/2010/main" val="3810468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202534" y="365125"/>
            <a:ext cx="7151266" cy="1325563"/>
          </a:xfrm>
        </p:spPr>
        <p:txBody>
          <a:bodyPr>
            <a:noAutofit/>
          </a:bodyPr>
          <a:lstStyle/>
          <a:p>
            <a:pPr algn="r"/>
            <a:r>
              <a:rPr lang="lt-LT" sz="3200" dirty="0">
                <a:latin typeface="Times New Roman" panose="02020603050405020304" pitchFamily="18" charset="0"/>
                <a:cs typeface="Times New Roman" panose="02020603050405020304" pitchFamily="18" charset="0"/>
              </a:rPr>
              <a:t>S</a:t>
            </a:r>
            <a:r>
              <a:rPr lang="lt-LT" sz="3200" dirty="0" smtClean="0">
                <a:latin typeface="Times New Roman" panose="02020603050405020304" pitchFamily="18" charset="0"/>
                <a:cs typeface="Times New Roman" panose="02020603050405020304" pitchFamily="18" charset="0"/>
              </a:rPr>
              <a:t>veikatos </a:t>
            </a:r>
            <a:r>
              <a:rPr lang="lt-LT" sz="3200" dirty="0">
                <a:latin typeface="Times New Roman" panose="02020603050405020304" pitchFamily="18" charset="0"/>
                <a:cs typeface="Times New Roman" panose="02020603050405020304" pitchFamily="18" charset="0"/>
              </a:rPr>
              <a:t>rodiklių </a:t>
            </a:r>
            <a:r>
              <a:rPr lang="lt-LT" sz="3200" dirty="0" smtClean="0">
                <a:latin typeface="Times New Roman" panose="02020603050405020304" pitchFamily="18" charset="0"/>
                <a:cs typeface="Times New Roman" panose="02020603050405020304" pitchFamily="18" charset="0"/>
              </a:rPr>
              <a:t>suvestinė</a:t>
            </a:r>
            <a:endParaRPr lang="lt-LT" sz="3200" dirty="0">
              <a:latin typeface="Times New Roman" panose="02020603050405020304" pitchFamily="18" charset="0"/>
              <a:cs typeface="Times New Roman" panose="02020603050405020304" pitchFamily="18" charset="0"/>
            </a:endParaRPr>
          </a:p>
        </p:txBody>
      </p:sp>
      <p:graphicFrame>
        <p:nvGraphicFramePr>
          <p:cNvPr id="7" name="Turinio vietos rezervavimo ženklas 6"/>
          <p:cNvGraphicFramePr>
            <a:graphicFrameLocks noGrp="1"/>
          </p:cNvGraphicFramePr>
          <p:nvPr>
            <p:ph idx="1"/>
            <p:extLst>
              <p:ext uri="{D42A27DB-BD31-4B8C-83A1-F6EECF244321}">
                <p14:modId xmlns:p14="http://schemas.microsoft.com/office/powerpoint/2010/main" val="87516878"/>
              </p:ext>
            </p:extLst>
          </p:nvPr>
        </p:nvGraphicFramePr>
        <p:xfrm>
          <a:off x="2752437" y="1907546"/>
          <a:ext cx="6474690" cy="3880479"/>
        </p:xfrm>
        <a:graphic>
          <a:graphicData uri="http://schemas.openxmlformats.org/drawingml/2006/table">
            <a:tbl>
              <a:tblPr>
                <a:tableStyleId>{5C22544A-7EE6-4342-B048-85BDC9FD1C3A}</a:tableStyleId>
              </a:tblPr>
              <a:tblGrid>
                <a:gridCol w="549090">
                  <a:extLst>
                    <a:ext uri="{9D8B030D-6E8A-4147-A177-3AD203B41FA5}">
                      <a16:colId xmlns:a16="http://schemas.microsoft.com/office/drawing/2014/main" val="1037552666"/>
                    </a:ext>
                  </a:extLst>
                </a:gridCol>
                <a:gridCol w="2211614">
                  <a:extLst>
                    <a:ext uri="{9D8B030D-6E8A-4147-A177-3AD203B41FA5}">
                      <a16:colId xmlns:a16="http://schemas.microsoft.com/office/drawing/2014/main" val="2758443431"/>
                    </a:ext>
                  </a:extLst>
                </a:gridCol>
                <a:gridCol w="762625">
                  <a:extLst>
                    <a:ext uri="{9D8B030D-6E8A-4147-A177-3AD203B41FA5}">
                      <a16:colId xmlns:a16="http://schemas.microsoft.com/office/drawing/2014/main" val="1059251700"/>
                    </a:ext>
                  </a:extLst>
                </a:gridCol>
                <a:gridCol w="949469">
                  <a:extLst>
                    <a:ext uri="{9D8B030D-6E8A-4147-A177-3AD203B41FA5}">
                      <a16:colId xmlns:a16="http://schemas.microsoft.com/office/drawing/2014/main" val="3616618731"/>
                    </a:ext>
                  </a:extLst>
                </a:gridCol>
                <a:gridCol w="960908">
                  <a:extLst>
                    <a:ext uri="{9D8B030D-6E8A-4147-A177-3AD203B41FA5}">
                      <a16:colId xmlns:a16="http://schemas.microsoft.com/office/drawing/2014/main" val="3788374777"/>
                    </a:ext>
                  </a:extLst>
                </a:gridCol>
                <a:gridCol w="1040984">
                  <a:extLst>
                    <a:ext uri="{9D8B030D-6E8A-4147-A177-3AD203B41FA5}">
                      <a16:colId xmlns:a16="http://schemas.microsoft.com/office/drawing/2014/main" val="2139375917"/>
                    </a:ext>
                  </a:extLst>
                </a:gridCol>
              </a:tblGrid>
              <a:tr h="692884">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Eil. Nr.</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Rodiklis</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N</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Rodiklio reikšmė</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Rodiklio reikšmė  savivaldybėje</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Pokytis nuo praeitų metų</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8662099"/>
                  </a:ext>
                </a:extLst>
              </a:tr>
              <a:tr h="553264">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1.</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lt-LT" sz="1400" u="none" strike="noStrike" dirty="0">
                          <a:effectLst/>
                          <a:latin typeface="Times New Roman" panose="02020603050405020304" pitchFamily="18" charset="0"/>
                          <a:cs typeface="Times New Roman" panose="02020603050405020304" pitchFamily="18" charset="0"/>
                        </a:rPr>
                        <a:t>Mokinių, lankančių ugdymo įstaiga, skaičius</a:t>
                      </a:r>
                      <a:endParaRPr lang="lt-LT"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197</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8597</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+2,07</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0996238"/>
                  </a:ext>
                </a:extLst>
              </a:tr>
              <a:tr h="565838">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2.</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lt-LT" sz="1400" u="none" strike="noStrike" dirty="0">
                          <a:effectLst/>
                          <a:latin typeface="Times New Roman" panose="02020603050405020304" pitchFamily="18" charset="0"/>
                          <a:cs typeface="Times New Roman" panose="02020603050405020304" pitchFamily="18" charset="0"/>
                        </a:rPr>
                        <a:t>Mokinių pristačiusių formą Nr. E027-1, dalis (%)</a:t>
                      </a:r>
                      <a:endParaRPr lang="lt-LT"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dirty="0">
                          <a:effectLst/>
                          <a:latin typeface="Times New Roman" panose="02020603050405020304" pitchFamily="18" charset="0"/>
                          <a:cs typeface="Times New Roman" panose="02020603050405020304" pitchFamily="18" charset="0"/>
                        </a:rPr>
                        <a:t>135</a:t>
                      </a:r>
                      <a:endParaRPr lang="lt-LT"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68,53</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72,66</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+19,16</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1617325"/>
                  </a:ext>
                </a:extLst>
              </a:tr>
              <a:tr h="920459">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3.</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lt-LT" sz="1400" u="none" strike="noStrike" dirty="0">
                          <a:effectLst/>
                          <a:latin typeface="Times New Roman" panose="02020603050405020304" pitchFamily="18" charset="0"/>
                          <a:cs typeface="Times New Roman" panose="02020603050405020304" pitchFamily="18" charset="0"/>
                        </a:rPr>
                        <a:t>Mokinių, kurių formos  Nr. E027-1 formos I dalis "Fizinės būklės įvertinimas" užpildyta, dalis (%)</a:t>
                      </a:r>
                      <a:endParaRPr lang="lt-LT"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173</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dirty="0">
                          <a:effectLst/>
                          <a:latin typeface="Times New Roman" panose="02020603050405020304" pitchFamily="18" charset="0"/>
                          <a:cs typeface="Times New Roman" panose="02020603050405020304" pitchFamily="18" charset="0"/>
                        </a:rPr>
                        <a:t>87,82</a:t>
                      </a:r>
                      <a:endParaRPr lang="lt-LT"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87,09</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dirty="0">
                          <a:effectLst/>
                          <a:latin typeface="Times New Roman" panose="02020603050405020304" pitchFamily="18" charset="0"/>
                          <a:cs typeface="Times New Roman" panose="02020603050405020304" pitchFamily="18" charset="0"/>
                        </a:rPr>
                        <a:t>-8,38</a:t>
                      </a:r>
                      <a:endParaRPr lang="lt-LT"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66890165"/>
                  </a:ext>
                </a:extLst>
              </a:tr>
              <a:tr h="1148034">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4.</a:t>
                      </a:r>
                      <a:endParaRPr lang="lt-LT"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lt-LT" sz="1400" u="none" strike="noStrike" dirty="0">
                          <a:effectLst/>
                          <a:latin typeface="Times New Roman" panose="02020603050405020304" pitchFamily="18" charset="0"/>
                          <a:cs typeface="Times New Roman" panose="02020603050405020304" pitchFamily="18" charset="0"/>
                        </a:rPr>
                        <a:t>Mokinių, kurių formos  Nr. E027-1 formos II dalis "Dantų ir žandikaulių būklės įvertinimas" užpildyta, dalis (%)</a:t>
                      </a:r>
                      <a:endParaRPr lang="lt-LT"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dirty="0">
                          <a:effectLst/>
                          <a:latin typeface="Times New Roman" panose="02020603050405020304" pitchFamily="18" charset="0"/>
                          <a:cs typeface="Times New Roman" panose="02020603050405020304" pitchFamily="18" charset="0"/>
                        </a:rPr>
                        <a:t>146</a:t>
                      </a:r>
                      <a:endParaRPr lang="lt-LT"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a:effectLst/>
                          <a:latin typeface="Times New Roman" panose="02020603050405020304" pitchFamily="18" charset="0"/>
                          <a:cs typeface="Times New Roman" panose="02020603050405020304" pitchFamily="18" charset="0"/>
                        </a:rPr>
                        <a:t>74,11</a:t>
                      </a:r>
                      <a:endParaRPr lang="lt-LT"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dirty="0">
                          <a:effectLst/>
                          <a:latin typeface="Times New Roman" panose="02020603050405020304" pitchFamily="18" charset="0"/>
                          <a:cs typeface="Times New Roman" panose="02020603050405020304" pitchFamily="18" charset="0"/>
                        </a:rPr>
                        <a:t>77,07</a:t>
                      </a:r>
                      <a:endParaRPr lang="lt-LT"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t-LT" sz="1400" u="none" strike="noStrike" dirty="0">
                          <a:effectLst/>
                          <a:latin typeface="Times New Roman" panose="02020603050405020304" pitchFamily="18" charset="0"/>
                          <a:cs typeface="Times New Roman" panose="02020603050405020304" pitchFamily="18" charset="0"/>
                        </a:rPr>
                        <a:t>+24,37</a:t>
                      </a:r>
                      <a:endParaRPr lang="lt-LT"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09359217"/>
                  </a:ext>
                </a:extLst>
              </a:tr>
            </a:tbl>
          </a:graphicData>
        </a:graphic>
      </p:graphicFrame>
      <p:pic>
        <p:nvPicPr>
          <p:cNvPr id="4" name="Paveikslėlis 3"/>
          <p:cNvPicPr>
            <a:picLocks noChangeAspect="1"/>
          </p:cNvPicPr>
          <p:nvPr/>
        </p:nvPicPr>
        <p:blipFill>
          <a:blip r:embed="rId2"/>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7A00A716-376A-495C-B3E8-81C587367AC2}"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8</a:t>
            </a:fld>
            <a:endParaRPr lang="lt-LT"/>
          </a:p>
        </p:txBody>
      </p:sp>
    </p:spTree>
    <p:extLst>
      <p:ext uri="{BB962C8B-B14F-4D97-AF65-F5344CB8AC3E}">
        <p14:creationId xmlns:p14="http://schemas.microsoft.com/office/powerpoint/2010/main" val="2358124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999018" y="365125"/>
            <a:ext cx="5354782" cy="1325563"/>
          </a:xfrm>
        </p:spPr>
        <p:txBody>
          <a:bodyPr>
            <a:normAutofit/>
          </a:bodyPr>
          <a:lstStyle/>
          <a:p>
            <a:pPr algn="r"/>
            <a:r>
              <a:rPr lang="lt-LT" sz="3600" dirty="0">
                <a:latin typeface="Times New Roman" panose="02020603050405020304" pitchFamily="18" charset="0"/>
                <a:cs typeface="Times New Roman" panose="02020603050405020304" pitchFamily="18" charset="0"/>
              </a:rPr>
              <a:t>S</a:t>
            </a:r>
            <a:r>
              <a:rPr lang="lt-LT" sz="3600" dirty="0" smtClean="0">
                <a:latin typeface="Times New Roman" panose="02020603050405020304" pitchFamily="18" charset="0"/>
                <a:cs typeface="Times New Roman" panose="02020603050405020304" pitchFamily="18" charset="0"/>
              </a:rPr>
              <a:t>veikatos </a:t>
            </a:r>
            <a:r>
              <a:rPr lang="lt-LT" sz="3600" dirty="0">
                <a:latin typeface="Times New Roman" panose="02020603050405020304" pitchFamily="18" charset="0"/>
                <a:cs typeface="Times New Roman" panose="02020603050405020304" pitchFamily="18" charset="0"/>
              </a:rPr>
              <a:t>rodiklių </a:t>
            </a:r>
            <a:r>
              <a:rPr lang="lt-LT" sz="3600" dirty="0" smtClean="0">
                <a:latin typeface="Times New Roman" panose="02020603050405020304" pitchFamily="18" charset="0"/>
                <a:cs typeface="Times New Roman" panose="02020603050405020304" pitchFamily="18" charset="0"/>
              </a:rPr>
              <a:t>suvestinė </a:t>
            </a:r>
            <a:r>
              <a:rPr lang="lt-LT" sz="3600" dirty="0">
                <a:latin typeface="Times New Roman" panose="02020603050405020304" pitchFamily="18" charset="0"/>
                <a:cs typeface="Times New Roman" panose="02020603050405020304" pitchFamily="18" charset="0"/>
              </a:rPr>
              <a:t>(proc.)</a:t>
            </a:r>
          </a:p>
        </p:txBody>
      </p:sp>
      <p:graphicFrame>
        <p:nvGraphicFramePr>
          <p:cNvPr id="9" name="Turinio vietos rezervavimo ženklas 8"/>
          <p:cNvGraphicFramePr>
            <a:graphicFrameLocks noGrp="1"/>
          </p:cNvGraphicFramePr>
          <p:nvPr>
            <p:ph idx="1"/>
            <p:extLst>
              <p:ext uri="{D42A27DB-BD31-4B8C-83A1-F6EECF244321}">
                <p14:modId xmlns:p14="http://schemas.microsoft.com/office/powerpoint/2010/main" val="61186385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aveikslėlis 3"/>
          <p:cNvPicPr>
            <a:picLocks noChangeAspect="1"/>
          </p:cNvPicPr>
          <p:nvPr/>
        </p:nvPicPr>
        <p:blipFill>
          <a:blip r:embed="rId3"/>
          <a:stretch>
            <a:fillRect/>
          </a:stretch>
        </p:blipFill>
        <p:spPr>
          <a:xfrm>
            <a:off x="203211" y="220077"/>
            <a:ext cx="3999323" cy="902286"/>
          </a:xfrm>
          <a:prstGeom prst="rect">
            <a:avLst/>
          </a:prstGeom>
        </p:spPr>
      </p:pic>
      <p:sp>
        <p:nvSpPr>
          <p:cNvPr id="5" name="Datos vietos rezervavimo ženklas 4"/>
          <p:cNvSpPr>
            <a:spLocks noGrp="1"/>
          </p:cNvSpPr>
          <p:nvPr>
            <p:ph type="dt" sz="half" idx="10"/>
          </p:nvPr>
        </p:nvSpPr>
        <p:spPr/>
        <p:txBody>
          <a:bodyPr/>
          <a:lstStyle/>
          <a:p>
            <a:fld id="{E3E173F2-CD84-40EA-A3DB-E51B4D4E407B}" type="datetime1">
              <a:rPr lang="lt-LT" smtClean="0"/>
              <a:t>2022-04-15</a:t>
            </a:fld>
            <a:endParaRPr lang="lt-LT"/>
          </a:p>
        </p:txBody>
      </p:sp>
      <p:sp>
        <p:nvSpPr>
          <p:cNvPr id="6" name="Skaidrės numerio vietos rezervavimo ženklas 5"/>
          <p:cNvSpPr>
            <a:spLocks noGrp="1"/>
          </p:cNvSpPr>
          <p:nvPr>
            <p:ph type="sldNum" sz="quarter" idx="12"/>
          </p:nvPr>
        </p:nvSpPr>
        <p:spPr/>
        <p:txBody>
          <a:bodyPr/>
          <a:lstStyle/>
          <a:p>
            <a:fld id="{8A9F32FC-E083-458F-99CC-634E9C99736D}" type="slidenum">
              <a:rPr lang="lt-LT" smtClean="0"/>
              <a:t>9</a:t>
            </a:fld>
            <a:endParaRPr lang="lt-LT"/>
          </a:p>
        </p:txBody>
      </p:sp>
    </p:spTree>
    <p:extLst>
      <p:ext uri="{BB962C8B-B14F-4D97-AF65-F5344CB8AC3E}">
        <p14:creationId xmlns:p14="http://schemas.microsoft.com/office/powerpoint/2010/main" val="304793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Šilta mėlyna">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1200</Words>
  <Application>Microsoft Office PowerPoint</Application>
  <PresentationFormat>Plačiaekranė</PresentationFormat>
  <Paragraphs>133</Paragraphs>
  <Slides>22</Slides>
  <Notes>2</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22</vt:i4>
      </vt:variant>
    </vt:vector>
  </HeadingPairs>
  <TitlesOfParts>
    <vt:vector size="31" baseType="lpstr">
      <vt:lpstr>Arial</vt:lpstr>
      <vt:lpstr>Arial Black</vt:lpstr>
      <vt:lpstr>Calibri</vt:lpstr>
      <vt:lpstr>Calibri Light</vt:lpstr>
      <vt:lpstr>Montserrat Light</vt:lpstr>
      <vt:lpstr>Montserrat SemiBold</vt:lpstr>
      <vt:lpstr>Rando</vt:lpstr>
      <vt:lpstr>Times New Roman</vt:lpstr>
      <vt:lpstr>Office Theme</vt:lpstr>
      <vt:lpstr>KLAIPĖDOS LOPŠELIO-DARŽELIO „NYKŠTUKAS“ SVEIKATOS DUOMENŲ ANALIZĖ 2021-2022 M.</vt:lpstr>
      <vt:lpstr>„PowerPoint“ pateiktis</vt:lpstr>
      <vt:lpstr>Sveikatos duomenų analizės aprašymas (1)</vt:lpstr>
      <vt:lpstr>Sveikatos duomenų analizės aprašymas (2)</vt:lpstr>
      <vt:lpstr>Sveikatos duomenų rezultatų svarba</vt:lpstr>
      <vt:lpstr>Reikšmių paaiškinimas</vt:lpstr>
      <vt:lpstr>„PowerPoint“ pateiktis</vt:lpstr>
      <vt:lpstr>Sveikatos rodiklių suvestinė</vt:lpstr>
      <vt:lpstr>Sveikatos rodiklių suvestinė (proc.)</vt:lpstr>
      <vt:lpstr>Bendrosios ir specialiosios rekomendacijos, pritaikytas maitinimas (proc.)</vt:lpstr>
      <vt:lpstr>„PowerPoint“ pateiktis</vt:lpstr>
      <vt:lpstr>Vaikų pasiskirstymas pagal KMI (proc.)</vt:lpstr>
      <vt:lpstr>„PowerPoint“ pateiktis</vt:lpstr>
      <vt:lpstr>Vaikų pasiskirstymas pagal fizinio ugdymo grupes (proc.)</vt:lpstr>
      <vt:lpstr>„PowerPoint“ pateiktis</vt:lpstr>
      <vt:lpstr>Dantų ėduonies intensyvumo (kpi+KPI) indeksas (proc.)</vt:lpstr>
      <vt:lpstr>Apibendrinimas</vt:lpstr>
      <vt:lpstr>Apibendrinimas (2)</vt:lpstr>
      <vt:lpstr>Apibendrinimas (3)</vt:lpstr>
      <vt:lpstr>Apibendrinimas (4)</vt:lpstr>
      <vt:lpstr>Rekomendacijos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KLAIPĖDOS LOPŠELIO-DARŽELIO „NYKŠTUKAS“ SVEIKATOS ANALIZĖ 2021-2022 M.</dc:title>
  <dc:creator>Lenovo</dc:creator>
  <cp:lastModifiedBy>Lenovo</cp:lastModifiedBy>
  <cp:revision>19</cp:revision>
  <dcterms:created xsi:type="dcterms:W3CDTF">2022-04-14T07:09:04Z</dcterms:created>
  <dcterms:modified xsi:type="dcterms:W3CDTF">2022-04-15T09:20:00Z</dcterms:modified>
</cp:coreProperties>
</file>